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8"/>
  </p:notesMasterIdLst>
  <p:handoutMasterIdLst>
    <p:handoutMasterId r:id="rId19"/>
  </p:handoutMasterIdLst>
  <p:sldIdLst>
    <p:sldId id="256" r:id="rId2"/>
    <p:sldId id="291" r:id="rId3"/>
    <p:sldId id="295" r:id="rId4"/>
    <p:sldId id="294" r:id="rId5"/>
    <p:sldId id="292" r:id="rId6"/>
    <p:sldId id="307" r:id="rId7"/>
    <p:sldId id="308" r:id="rId8"/>
    <p:sldId id="305" r:id="rId9"/>
    <p:sldId id="299" r:id="rId10"/>
    <p:sldId id="300" r:id="rId11"/>
    <p:sldId id="302" r:id="rId12"/>
    <p:sldId id="309" r:id="rId13"/>
    <p:sldId id="312" r:id="rId14"/>
    <p:sldId id="313" r:id="rId15"/>
    <p:sldId id="314" r:id="rId16"/>
    <p:sldId id="260" r:id="rId17"/>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050"/>
    <a:srgbClr val="FF7C8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17" autoAdjust="0"/>
    <p:restoredTop sz="95401" autoAdjust="0"/>
  </p:normalViewPr>
  <p:slideViewPr>
    <p:cSldViewPr snapToGrid="0">
      <p:cViewPr varScale="1">
        <p:scale>
          <a:sx n="90" d="100"/>
          <a:sy n="90" d="100"/>
        </p:scale>
        <p:origin x="1452" y="90"/>
      </p:cViewPr>
      <p:guideLst/>
    </p:cSldViewPr>
  </p:slideViewPr>
  <p:notesTextViewPr>
    <p:cViewPr>
      <p:scale>
        <a:sx n="3" d="2"/>
        <a:sy n="3" d="2"/>
      </p:scale>
      <p:origin x="0" y="0"/>
    </p:cViewPr>
  </p:notesTextViewPr>
  <p:notesViewPr>
    <p:cSldViewPr snapToGrid="0">
      <p:cViewPr varScale="1">
        <p:scale>
          <a:sx n="69" d="100"/>
          <a:sy n="69" d="100"/>
        </p:scale>
        <p:origin x="326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AA6EE975-A02B-45FC-9686-562DC159E6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84CFA524-4639-4EB3-9ABD-A483408CBA3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16ACBB8-6D49-4BDE-88BE-8F4246F050A3}" type="datetimeFigureOut">
              <a:rPr kumimoji="1" lang="ja-JP" altLang="en-US" smtClean="0"/>
              <a:t>2018/7/27</a:t>
            </a:fld>
            <a:endParaRPr kumimoji="1" lang="ja-JP" altLang="en-US"/>
          </a:p>
        </p:txBody>
      </p:sp>
      <p:sp>
        <p:nvSpPr>
          <p:cNvPr id="4" name="フッター プレースホルダー 3">
            <a:extLst>
              <a:ext uri="{FF2B5EF4-FFF2-40B4-BE49-F238E27FC236}">
                <a16:creationId xmlns:a16="http://schemas.microsoft.com/office/drawing/2014/main" id="{F0624371-BDB7-4186-A6B5-D4F8CB17B90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7F006846-E314-43EB-B7D1-E0652199544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A70487-12BD-4231-9CF3-EF67E11324A7}" type="slidenum">
              <a:rPr kumimoji="1" lang="ja-JP" altLang="en-US" smtClean="0"/>
              <a:t>‹#›</a:t>
            </a:fld>
            <a:endParaRPr kumimoji="1" lang="ja-JP" altLang="en-US"/>
          </a:p>
        </p:txBody>
      </p:sp>
    </p:spTree>
    <p:extLst>
      <p:ext uri="{BB962C8B-B14F-4D97-AF65-F5344CB8AC3E}">
        <p14:creationId xmlns:p14="http://schemas.microsoft.com/office/powerpoint/2010/main" val="329547392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g>
</file>

<file path=ppt/media/image3.png>
</file>

<file path=ppt/media/image4.jpg>
</file>

<file path=ppt/media/image5.png>
</file>

<file path=ppt/media/image6.jp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678B78-3E32-4FB7-852C-6FB35C379A2B}" type="datetimeFigureOut">
              <a:rPr kumimoji="1" lang="ja-JP" altLang="en-US" smtClean="0"/>
              <a:t>2018/7/27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E80DE6-E767-48DC-9C22-6B067B3D5A10}" type="slidenum">
              <a:rPr kumimoji="1" lang="ja-JP" altLang="en-US" smtClean="0"/>
              <a:t>‹#›</a:t>
            </a:fld>
            <a:endParaRPr kumimoji="1" lang="ja-JP" altLang="en-US"/>
          </a:p>
        </p:txBody>
      </p:sp>
    </p:spTree>
    <p:extLst>
      <p:ext uri="{BB962C8B-B14F-4D97-AF65-F5344CB8AC3E}">
        <p14:creationId xmlns:p14="http://schemas.microsoft.com/office/powerpoint/2010/main" val="86158700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コンピューテーショナルフォトグラフィに基づく</a:t>
            </a:r>
            <a:r>
              <a:rPr kumimoji="1" lang="en-US" altLang="ja-JP" dirty="0"/>
              <a:t>3</a:t>
            </a:r>
            <a:r>
              <a:rPr kumimoji="1" lang="ja-JP" altLang="en-US" dirty="0"/>
              <a:t>次元計測による物体認識手法と題しまして、地域／情報研究室の梶原裕希が発表いたします。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a:t>
            </a:fld>
            <a:endParaRPr kumimoji="1" lang="ja-JP" altLang="en-US" dirty="0"/>
          </a:p>
        </p:txBody>
      </p:sp>
    </p:spTree>
    <p:extLst>
      <p:ext uri="{BB962C8B-B14F-4D97-AF65-F5344CB8AC3E}">
        <p14:creationId xmlns:p14="http://schemas.microsoft.com/office/powerpoint/2010/main" val="3713278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た、冒頭で述べたように、少しずつ視点の違った多視点画像を生成することもできます。各マイクロレンズに対して同じ位置の画素を再配列すると、レンズの一部から被写体を観察した画像が得られます。この図の場合は、それぞれのマイクロレンズの一番下の画素を追うことで、レンズ上部の赤い点線で囲われた領域からろうそくを見た図が生成されます。他の</a:t>
            </a:r>
            <a:r>
              <a:rPr kumimoji="1" lang="en-US" altLang="ja-JP" dirty="0"/>
              <a:t>2</a:t>
            </a:r>
            <a:r>
              <a:rPr kumimoji="1" lang="ja-JP" altLang="en-US" dirty="0" err="1"/>
              <a:t>つの</a:t>
            </a:r>
            <a:r>
              <a:rPr kumimoji="1" lang="ja-JP" altLang="en-US" dirty="0"/>
              <a:t>視点についても同様です。このように、マイクロレンズ当たりの画素数に応じて、異なる視点の画像を得ることができます。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10</a:t>
            </a:fld>
            <a:endParaRPr kumimoji="1" lang="ja-JP" altLang="en-US"/>
          </a:p>
        </p:txBody>
      </p:sp>
    </p:spTree>
    <p:extLst>
      <p:ext uri="{BB962C8B-B14F-4D97-AF65-F5344CB8AC3E}">
        <p14:creationId xmlns:p14="http://schemas.microsoft.com/office/powerpoint/2010/main" val="340413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らに、ライトフィールドカメラはピントの異なる画像を事後的に生成することもできます。例えば、この図はろうそくにピントを合わせた時の撮影状況を表していますが、前方に鉛筆があった場合、白丸を通過する光線は青い矢印で指された画素に記録されます。これらの画素値を平均することで、鉛筆にピントの合った画像を得ることができ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11</a:t>
            </a:fld>
            <a:endParaRPr kumimoji="1" lang="ja-JP" altLang="en-US"/>
          </a:p>
        </p:txBody>
      </p:sp>
    </p:spTree>
    <p:extLst>
      <p:ext uri="{BB962C8B-B14F-4D97-AF65-F5344CB8AC3E}">
        <p14:creationId xmlns:p14="http://schemas.microsoft.com/office/powerpoint/2010/main" val="1571995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本研究で提案する三次元計測手法について説明します。ライトフィールドカメラからは、一回の撮影で多視点画像とピントの異なる画像群が得られることが分かりました。このうち、従来の受動ステレオ法のように、多視点画像のみを使って三点測量により三次元計測を行うことを考えます。この時、カメラの構造上得られる視差が微小なため、図のように画像上の座標のわずかなずれが三次元推定位置を大きく左右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12</a:t>
            </a:fld>
            <a:endParaRPr kumimoji="1" lang="ja-JP" altLang="en-US"/>
          </a:p>
        </p:txBody>
      </p:sp>
    </p:spTree>
    <p:extLst>
      <p:ext uri="{BB962C8B-B14F-4D97-AF65-F5344CB8AC3E}">
        <p14:creationId xmlns:p14="http://schemas.microsoft.com/office/powerpoint/2010/main" val="15818469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本研究で提案する三次元計測手法について説明します。ライトフィールドカメラからは、一回の撮影で多視点画像とピントの異なる画像群が得られることが分かりました。このうち、従来の受動ステレオ法のように、多視点画像のみを使って三点測量により三次元計測を行うことを考えます。この時、カメラの構造上得られる視差が微小なため、図のように画像上の座標のわずかなずれが三次元推定位置を大きく左右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13</a:t>
            </a:fld>
            <a:endParaRPr kumimoji="1" lang="ja-JP" altLang="en-US"/>
          </a:p>
        </p:txBody>
      </p:sp>
    </p:spTree>
    <p:extLst>
      <p:ext uri="{BB962C8B-B14F-4D97-AF65-F5344CB8AC3E}">
        <p14:creationId xmlns:p14="http://schemas.microsoft.com/office/powerpoint/2010/main" val="42932628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本研究で提案する三次元計測手法について説明します。ライトフィールドカメラからは、一回の撮影で多視点画像とピントの異なる画像群が得られることが分かりました。このうち、従来の受動ステレオ法のように、多視点画像のみを使って三点測量により三次元計測を行うことを考えます。この時、カメラの構造上得られる視差が微小なため、図のように画像上の座標のわずかなずれが三次元推定位置を大きく左右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14</a:t>
            </a:fld>
            <a:endParaRPr kumimoji="1" lang="ja-JP" altLang="en-US"/>
          </a:p>
        </p:txBody>
      </p:sp>
    </p:spTree>
    <p:extLst>
      <p:ext uri="{BB962C8B-B14F-4D97-AF65-F5344CB8AC3E}">
        <p14:creationId xmlns:p14="http://schemas.microsoft.com/office/powerpoint/2010/main" val="39582167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本研究で提案する三次元計測手法について説明します。ライトフィールドカメラからは、一回の撮影で多視点画像とピントの異なる画像群が得られることが分かりました。このうち、従来の受動ステレオ法のように、多視点画像のみを使って三点測量により三次元計測を行うことを考えます。この時、カメラの構造上得られる視差が微小なため、図のように画像上の座標のわずかなずれが三次元推定位置を大きく左右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15</a:t>
            </a:fld>
            <a:endParaRPr kumimoji="1" lang="ja-JP" altLang="en-US"/>
          </a:p>
        </p:txBody>
      </p:sp>
    </p:spTree>
    <p:extLst>
      <p:ext uri="{BB962C8B-B14F-4D97-AF65-F5344CB8AC3E}">
        <p14:creationId xmlns:p14="http://schemas.microsoft.com/office/powerpoint/2010/main" val="31476319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今後の展望はこのようになっています。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16</a:t>
            </a:fld>
            <a:endParaRPr kumimoji="1" lang="ja-JP" altLang="en-US"/>
          </a:p>
        </p:txBody>
      </p:sp>
    </p:spTree>
    <p:extLst>
      <p:ext uri="{BB962C8B-B14F-4D97-AF65-F5344CB8AC3E}">
        <p14:creationId xmlns:p14="http://schemas.microsoft.com/office/powerpoint/2010/main" val="35732086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2</a:t>
            </a:fld>
            <a:endParaRPr kumimoji="1" lang="ja-JP" altLang="en-US" dirty="0"/>
          </a:p>
        </p:txBody>
      </p:sp>
    </p:spTree>
    <p:extLst>
      <p:ext uri="{BB962C8B-B14F-4D97-AF65-F5344CB8AC3E}">
        <p14:creationId xmlns:p14="http://schemas.microsoft.com/office/powerpoint/2010/main" val="29990087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3</a:t>
            </a:fld>
            <a:endParaRPr kumimoji="1" lang="ja-JP" altLang="en-US" dirty="0"/>
          </a:p>
        </p:txBody>
      </p:sp>
    </p:spTree>
    <p:extLst>
      <p:ext uri="{BB962C8B-B14F-4D97-AF65-F5344CB8AC3E}">
        <p14:creationId xmlns:p14="http://schemas.microsoft.com/office/powerpoint/2010/main" val="1551313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4</a:t>
            </a:fld>
            <a:endParaRPr kumimoji="1" lang="ja-JP" altLang="en-US" dirty="0"/>
          </a:p>
        </p:txBody>
      </p:sp>
    </p:spTree>
    <p:extLst>
      <p:ext uri="{BB962C8B-B14F-4D97-AF65-F5344CB8AC3E}">
        <p14:creationId xmlns:p14="http://schemas.microsoft.com/office/powerpoint/2010/main" val="1985650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5</a:t>
            </a:fld>
            <a:endParaRPr kumimoji="1" lang="ja-JP" altLang="en-US"/>
          </a:p>
        </p:txBody>
      </p:sp>
    </p:spTree>
    <p:extLst>
      <p:ext uri="{BB962C8B-B14F-4D97-AF65-F5344CB8AC3E}">
        <p14:creationId xmlns:p14="http://schemas.microsoft.com/office/powerpoint/2010/main" val="288585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6</a:t>
            </a:fld>
            <a:endParaRPr kumimoji="1" lang="ja-JP" altLang="en-US"/>
          </a:p>
        </p:txBody>
      </p:sp>
    </p:spTree>
    <p:extLst>
      <p:ext uri="{BB962C8B-B14F-4D97-AF65-F5344CB8AC3E}">
        <p14:creationId xmlns:p14="http://schemas.microsoft.com/office/powerpoint/2010/main" val="3590998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7</a:t>
            </a:fld>
            <a:endParaRPr kumimoji="1" lang="ja-JP" altLang="en-US"/>
          </a:p>
        </p:txBody>
      </p:sp>
    </p:spTree>
    <p:extLst>
      <p:ext uri="{BB962C8B-B14F-4D97-AF65-F5344CB8AC3E}">
        <p14:creationId xmlns:p14="http://schemas.microsoft.com/office/powerpoint/2010/main" val="9988378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8</a:t>
            </a:fld>
            <a:endParaRPr kumimoji="1" lang="ja-JP" altLang="en-US"/>
          </a:p>
        </p:txBody>
      </p:sp>
    </p:spTree>
    <p:extLst>
      <p:ext uri="{BB962C8B-B14F-4D97-AF65-F5344CB8AC3E}">
        <p14:creationId xmlns:p14="http://schemas.microsoft.com/office/powerpoint/2010/main" val="946033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画像の生成方法について説明します。物体の各点から発する光線は、マイクロレンズがカバーするいずれかの画素に記録されます。この図の場合は、ろうそく下部の赤い光が一番上のマイクロレンズアレイで結像し、その後方の</a:t>
            </a:r>
            <a:r>
              <a:rPr kumimoji="1" lang="en-US" altLang="ja-JP" dirty="0"/>
              <a:t>3</a:t>
            </a:r>
            <a:r>
              <a:rPr kumimoji="1" lang="ja-JP" altLang="en-US" dirty="0" err="1"/>
              <a:t>つの</a:t>
            </a:r>
            <a:r>
              <a:rPr kumimoji="1" lang="ja-JP" altLang="en-US" dirty="0"/>
              <a:t>画素にそれぞれ記録されます。他の</a:t>
            </a:r>
            <a:r>
              <a:rPr kumimoji="1" lang="en-US" altLang="ja-JP" dirty="0"/>
              <a:t>6</a:t>
            </a:r>
            <a:r>
              <a:rPr kumimoji="1" lang="ja-JP" altLang="en-US" dirty="0" err="1"/>
              <a:t>つの</a:t>
            </a:r>
            <a:r>
              <a:rPr kumimoji="1" lang="ja-JP" altLang="en-US" dirty="0"/>
              <a:t>点についても同様です。物体に焦点を合わせた画像の生成は、各マイクロレンズのカバーする画素の値を平均することで行われます。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9</a:t>
            </a:fld>
            <a:endParaRPr kumimoji="1" lang="ja-JP" altLang="en-US"/>
          </a:p>
        </p:txBody>
      </p:sp>
    </p:spTree>
    <p:extLst>
      <p:ext uri="{BB962C8B-B14F-4D97-AF65-F5344CB8AC3E}">
        <p14:creationId xmlns:p14="http://schemas.microsoft.com/office/powerpoint/2010/main" val="1814254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4CF46D-851B-49D8-B855-D5968A3CFD41}"/>
              </a:ext>
            </a:extLst>
          </p:cNvPr>
          <p:cNvSpPr>
            <a:spLocks noGrp="1"/>
          </p:cNvSpPr>
          <p:nvPr>
            <p:ph type="ctrTitle"/>
          </p:nvPr>
        </p:nvSpPr>
        <p:spPr>
          <a:xfrm>
            <a:off x="1143000" y="1122363"/>
            <a:ext cx="6858000" cy="2387600"/>
          </a:xfrm>
        </p:spPr>
        <p:txBody>
          <a:bodyPr anchor="b"/>
          <a:lstStyle>
            <a:lvl1pPr algn="ctr">
              <a:defRPr sz="4500"/>
            </a:lvl1pPr>
          </a:lstStyle>
          <a:p>
            <a:r>
              <a:rPr kumimoji="1" lang="ja-JP" altLang="en-US"/>
              <a:t>マスター タイトルの書式設定</a:t>
            </a:r>
          </a:p>
        </p:txBody>
      </p:sp>
      <p:sp>
        <p:nvSpPr>
          <p:cNvPr id="3" name="サブタイトル 2">
            <a:extLst>
              <a:ext uri="{FF2B5EF4-FFF2-40B4-BE49-F238E27FC236}">
                <a16:creationId xmlns:a16="http://schemas.microsoft.com/office/drawing/2014/main" id="{5CFCFFF5-5923-44F5-9E39-3ACD1F33D20E}"/>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5B9516CC-0E22-47A3-944A-A9712C922ED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2060E820-ABEE-445D-B6D6-4366F70653D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0B47A96-5F3E-433B-9BC4-4763F5B23894}"/>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1302689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D2CE90-98E5-463B-B7E0-45F64BA31E6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B11AAA7-F7E4-42AF-AD3F-F88EEDCE18AC}"/>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9B58EAD-534B-47F1-A39E-8CD5AE20510E}"/>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C37AFF71-6B5D-4633-BFB0-7FDACC8B739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1B45279-F9D1-487B-BA98-FF7F15C0E8C6}"/>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9019297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C64D5286-189B-4952-BA3B-33BE2C329F43}"/>
              </a:ext>
            </a:extLst>
          </p:cNvPr>
          <p:cNvSpPr>
            <a:spLocks noGrp="1"/>
          </p:cNvSpPr>
          <p:nvPr>
            <p:ph type="title" orient="vert"/>
          </p:nvPr>
        </p:nvSpPr>
        <p:spPr>
          <a:xfrm>
            <a:off x="6543675" y="365125"/>
            <a:ext cx="1971675"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7D05B75-F21D-4B6E-AAC4-4CC18B5529C4}"/>
              </a:ext>
            </a:extLst>
          </p:cNvPr>
          <p:cNvSpPr>
            <a:spLocks noGrp="1"/>
          </p:cNvSpPr>
          <p:nvPr>
            <p:ph type="body" orient="vert" idx="1"/>
          </p:nvPr>
        </p:nvSpPr>
        <p:spPr>
          <a:xfrm>
            <a:off x="628650" y="365125"/>
            <a:ext cx="5800725"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320692C-A1C7-494D-83A9-15782E41BE00}"/>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E344ECCF-20AD-4D6E-A6C7-057CBFDA686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407C346-C437-443F-957E-11F95115EC64}"/>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490399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8B53C1-2B1A-4F8D-BB97-D62FAAEA4FFE}"/>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3124B0E-84AD-4A2A-BE93-1C2AE864572E}"/>
              </a:ext>
            </a:extLst>
          </p:cNvPr>
          <p:cNvSpPr>
            <a:spLocks noGrp="1"/>
          </p:cNvSpPr>
          <p:nvPr>
            <p:ph idx="1"/>
          </p:nvPr>
        </p:nvSpPr>
        <p:spPr/>
        <p:txBody>
          <a:bodyPr/>
          <a:lstStyle>
            <a:lvl1pPr marL="342900" indent="-342900">
              <a:buFont typeface="Wingdings" panose="05000000000000000000" pitchFamily="2" charset="2"/>
              <a:buChar char="ü"/>
              <a:defRPr/>
            </a:lvl1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4" name="日付プレースホルダー 3">
            <a:extLst>
              <a:ext uri="{FF2B5EF4-FFF2-40B4-BE49-F238E27FC236}">
                <a16:creationId xmlns:a16="http://schemas.microsoft.com/office/drawing/2014/main" id="{9752A2D4-6CD9-4E34-8185-A1E541B5E5F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C7DE6241-6FB6-4524-ACCD-FB7708BF64F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00C97DA-2077-4E22-9A30-0A80C8AFD417}"/>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23478484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172763-39E8-4A64-85D7-32D521A2B553}"/>
              </a:ext>
            </a:extLst>
          </p:cNvPr>
          <p:cNvSpPr>
            <a:spLocks noGrp="1"/>
          </p:cNvSpPr>
          <p:nvPr>
            <p:ph type="title"/>
          </p:nvPr>
        </p:nvSpPr>
        <p:spPr>
          <a:xfrm>
            <a:off x="623888" y="1709739"/>
            <a:ext cx="7886700" cy="2852737"/>
          </a:xfrm>
        </p:spPr>
        <p:txBody>
          <a:bodyPr anchor="b"/>
          <a:lstStyle>
            <a:lvl1pPr>
              <a:defRPr sz="45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ED762D0-09B3-4FBA-A5F2-BA2969B2729C}"/>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98AC36B0-A14F-4EB9-ADEC-C318D6565E3B}"/>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B0AA0C91-8257-49AA-B145-FCB76E4EA20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B66B8F3-8641-4F8D-BBE6-3041E96E6692}"/>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981954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0CDF14-3267-43F6-88FE-06B87FB8CB3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03F1077-42FB-4244-A399-DCD6FB47239F}"/>
              </a:ext>
            </a:extLst>
          </p:cNvPr>
          <p:cNvSpPr>
            <a:spLocks noGrp="1"/>
          </p:cNvSpPr>
          <p:nvPr>
            <p:ph sz="half" idx="1"/>
          </p:nvPr>
        </p:nvSpPr>
        <p:spPr>
          <a:xfrm>
            <a:off x="6286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52E0E5FB-E0F9-4136-8442-6EF234F1511E}"/>
              </a:ext>
            </a:extLst>
          </p:cNvPr>
          <p:cNvSpPr>
            <a:spLocks noGrp="1"/>
          </p:cNvSpPr>
          <p:nvPr>
            <p:ph sz="half" idx="2"/>
          </p:nvPr>
        </p:nvSpPr>
        <p:spPr>
          <a:xfrm>
            <a:off x="46291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9D692E0-D0A8-451B-B20F-E53E51AFAD4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6" name="フッター プレースホルダー 5">
            <a:extLst>
              <a:ext uri="{FF2B5EF4-FFF2-40B4-BE49-F238E27FC236}">
                <a16:creationId xmlns:a16="http://schemas.microsoft.com/office/drawing/2014/main" id="{845F901A-5135-438B-BE6B-B8996298C5D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5A629B1-32C7-4B9A-B377-77AB57EE70DB}"/>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2299114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5210ABC-F043-4E8E-B428-20126619A93A}"/>
              </a:ext>
            </a:extLst>
          </p:cNvPr>
          <p:cNvSpPr>
            <a:spLocks noGrp="1"/>
          </p:cNvSpPr>
          <p:nvPr>
            <p:ph type="title"/>
          </p:nvPr>
        </p:nvSpPr>
        <p:spPr>
          <a:xfrm>
            <a:off x="629841" y="365126"/>
            <a:ext cx="78867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8DDC351-0E65-4AD2-9BA6-538F00A38288}"/>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6C06BEC6-FED7-46AD-AF73-218B135BFDE3}"/>
              </a:ext>
            </a:extLst>
          </p:cNvPr>
          <p:cNvSpPr>
            <a:spLocks noGrp="1"/>
          </p:cNvSpPr>
          <p:nvPr>
            <p:ph sz="half" idx="2"/>
          </p:nvPr>
        </p:nvSpPr>
        <p:spPr>
          <a:xfrm>
            <a:off x="629842" y="2505075"/>
            <a:ext cx="3868340"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9CF3EE1E-93E3-4264-B984-52170C289E53}"/>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77A50CDB-65D5-4F0C-A053-CD39D6ACFAD6}"/>
              </a:ext>
            </a:extLst>
          </p:cNvPr>
          <p:cNvSpPr>
            <a:spLocks noGrp="1"/>
          </p:cNvSpPr>
          <p:nvPr>
            <p:ph sz="quarter" idx="4"/>
          </p:nvPr>
        </p:nvSpPr>
        <p:spPr>
          <a:xfrm>
            <a:off x="4629150" y="2505075"/>
            <a:ext cx="3887391"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1599C55B-CABD-41E1-A443-ECCF20478CC5}"/>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8" name="フッター プレースホルダー 7">
            <a:extLst>
              <a:ext uri="{FF2B5EF4-FFF2-40B4-BE49-F238E27FC236}">
                <a16:creationId xmlns:a16="http://schemas.microsoft.com/office/drawing/2014/main" id="{2E6DBFEA-0E30-4B6E-BF00-230E4F5691D0}"/>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00E38A46-CF41-4C38-8771-941B84864DF6}"/>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1260152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D4392B-48FD-4706-A0B0-48BAFCB59423}"/>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31FB10F2-1DF6-46A9-BB3C-311A8F1B5828}"/>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4" name="フッター プレースホルダー 3">
            <a:extLst>
              <a:ext uri="{FF2B5EF4-FFF2-40B4-BE49-F238E27FC236}">
                <a16:creationId xmlns:a16="http://schemas.microsoft.com/office/drawing/2014/main" id="{E3472E41-E183-4CD4-AF70-273F396D1FB2}"/>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242036BD-724A-4282-9113-103818F5E07D}"/>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461858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9BFBC917-FB9C-4044-86EE-712DCD49359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3" name="フッター プレースホルダー 2">
            <a:extLst>
              <a:ext uri="{FF2B5EF4-FFF2-40B4-BE49-F238E27FC236}">
                <a16:creationId xmlns:a16="http://schemas.microsoft.com/office/drawing/2014/main" id="{5043A3BE-95E4-4F03-BEA0-9CDFC08FB009}"/>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02C1C96A-8FB1-4893-B119-4A95AE0647E5}"/>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5044332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1674DB4-1A12-4E8D-A6FF-14D7FF96EAF3}"/>
              </a:ext>
            </a:extLst>
          </p:cNvPr>
          <p:cNvSpPr>
            <a:spLocks noGrp="1"/>
          </p:cNvSpPr>
          <p:nvPr>
            <p:ph type="title"/>
          </p:nvPr>
        </p:nvSpPr>
        <p:spPr>
          <a:xfrm>
            <a:off x="629841" y="457200"/>
            <a:ext cx="2949178" cy="1600200"/>
          </a:xfrm>
        </p:spPr>
        <p:txBody>
          <a:bodyPr anchor="b"/>
          <a:lstStyle>
            <a:lvl1pPr>
              <a:defRPr sz="24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5D2118A-E83B-47E6-BD6D-66B3ED300116}"/>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4A9AD37C-11E1-4B05-B4F3-B265549261EC}"/>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4BC7C06-EFDE-43CC-BDE4-242947986488}"/>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6" name="フッター プレースホルダー 5">
            <a:extLst>
              <a:ext uri="{FF2B5EF4-FFF2-40B4-BE49-F238E27FC236}">
                <a16:creationId xmlns:a16="http://schemas.microsoft.com/office/drawing/2014/main" id="{5719AD1A-2872-44FB-9ED8-1F3A6D59275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3093D58-0BF2-49C7-A935-BA3291163BF0}"/>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686187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B1898CF-9E23-4BB6-AD7C-11A7E42AEF3C}"/>
              </a:ext>
            </a:extLst>
          </p:cNvPr>
          <p:cNvSpPr>
            <a:spLocks noGrp="1"/>
          </p:cNvSpPr>
          <p:nvPr>
            <p:ph type="title"/>
          </p:nvPr>
        </p:nvSpPr>
        <p:spPr>
          <a:xfrm>
            <a:off x="629841" y="457200"/>
            <a:ext cx="2949178" cy="1600200"/>
          </a:xfrm>
        </p:spPr>
        <p:txBody>
          <a:bodyPr anchor="b"/>
          <a:lstStyle>
            <a:lvl1pPr>
              <a:defRPr sz="24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216680C0-BB70-4C9F-830F-25BEBAACE52D}"/>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kumimoji="1" lang="ja-JP" altLang="en-US"/>
          </a:p>
        </p:txBody>
      </p:sp>
      <p:sp>
        <p:nvSpPr>
          <p:cNvPr id="4" name="テキスト プレースホルダー 3">
            <a:extLst>
              <a:ext uri="{FF2B5EF4-FFF2-40B4-BE49-F238E27FC236}">
                <a16:creationId xmlns:a16="http://schemas.microsoft.com/office/drawing/2014/main" id="{0DA4BED9-8B5E-4FA3-BC53-5781187D2761}"/>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61542D41-6A77-42BB-A89A-AC8AE097F43D}"/>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6" name="フッター プレースホルダー 5">
            <a:extLst>
              <a:ext uri="{FF2B5EF4-FFF2-40B4-BE49-F238E27FC236}">
                <a16:creationId xmlns:a16="http://schemas.microsoft.com/office/drawing/2014/main" id="{742C1317-106B-4C09-9821-5701AF0F2E7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AEA8D0A-2696-444D-89A7-9B3164D7A78D}"/>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972497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6553F4BB-2377-42EA-A100-7E9A9B4C4C0F}"/>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B5D0AE0-A0DF-4905-BED7-EB84F744552E}"/>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4" name="日付プレースホルダー 3">
            <a:extLst>
              <a:ext uri="{FF2B5EF4-FFF2-40B4-BE49-F238E27FC236}">
                <a16:creationId xmlns:a16="http://schemas.microsoft.com/office/drawing/2014/main" id="{EA195CB5-AECD-4206-BB9A-8004AADC1CB1}"/>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65700278-4DB9-463E-B202-BF6D421CB345}"/>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3E5AF382-FCB8-4E87-ADFB-8242FBF02CAD}"/>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284209757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342900" indent="-342900" algn="l" defTabSz="685800" rtl="0" eaLnBrk="1" latinLnBrk="0" hangingPunct="1">
        <a:lnSpc>
          <a:spcPct val="90000"/>
        </a:lnSpc>
        <a:spcBef>
          <a:spcPts val="750"/>
        </a:spcBef>
        <a:buFont typeface="Wingdings" panose="05000000000000000000" pitchFamily="2" charset="2"/>
        <a:buChar char="p"/>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ja-JP"/>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1357081F-F80B-4CB9-91A6-C4B0111C93BC}"/>
              </a:ext>
            </a:extLst>
          </p:cNvPr>
          <p:cNvSpPr/>
          <p:nvPr/>
        </p:nvSpPr>
        <p:spPr>
          <a:xfrm>
            <a:off x="0" y="-1"/>
            <a:ext cx="9144000" cy="39792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kumimoji="1" lang="ja-JP" altLang="en-US" dirty="0"/>
          </a:p>
        </p:txBody>
      </p:sp>
      <p:sp>
        <p:nvSpPr>
          <p:cNvPr id="6" name="タイトル 5">
            <a:extLst>
              <a:ext uri="{FF2B5EF4-FFF2-40B4-BE49-F238E27FC236}">
                <a16:creationId xmlns:a16="http://schemas.microsoft.com/office/drawing/2014/main" id="{1B473878-295F-4FD1-AAB2-7E1CB409D632}"/>
              </a:ext>
            </a:extLst>
          </p:cNvPr>
          <p:cNvSpPr>
            <a:spLocks noGrp="1"/>
          </p:cNvSpPr>
          <p:nvPr>
            <p:ph type="ctrTitle"/>
          </p:nvPr>
        </p:nvSpPr>
        <p:spPr>
          <a:xfrm>
            <a:off x="372139" y="1467098"/>
            <a:ext cx="8399721" cy="1534357"/>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ormAutofit/>
          </a:bodyPr>
          <a:lstStyle/>
          <a:p>
            <a:pPr>
              <a:lnSpc>
                <a:spcPct val="100000"/>
              </a:lnSpc>
            </a:pPr>
            <a:r>
              <a:rPr lang="en-US" altLang="ja-JP" sz="2800" b="1" dirty="0">
                <a:solidFill>
                  <a:schemeClr val="bg1"/>
                </a:solidFill>
              </a:rPr>
              <a:t>3-D measurement </a:t>
            </a:r>
            <a:br>
              <a:rPr lang="en-US" altLang="ja-JP" sz="2800" b="1" dirty="0">
                <a:solidFill>
                  <a:schemeClr val="bg1"/>
                </a:solidFill>
              </a:rPr>
            </a:br>
            <a:r>
              <a:rPr lang="en-US" altLang="ja-JP" sz="2800" b="1" dirty="0">
                <a:solidFill>
                  <a:schemeClr val="bg1"/>
                </a:solidFill>
              </a:rPr>
              <a:t>based on computational photography</a:t>
            </a:r>
            <a:br>
              <a:rPr lang="en-US" altLang="ja-JP" sz="2800" b="1" dirty="0">
                <a:solidFill>
                  <a:schemeClr val="bg1"/>
                </a:solidFill>
              </a:rPr>
            </a:br>
            <a:r>
              <a:rPr lang="en-US" altLang="ja-JP" sz="2800" b="1" dirty="0">
                <a:solidFill>
                  <a:schemeClr val="bg1"/>
                </a:solidFill>
              </a:rPr>
              <a:t> fusing passive stereo method and Depth from Focus</a:t>
            </a:r>
            <a:endParaRPr lang="ja-JP" altLang="en-US" sz="2800" b="1" dirty="0">
              <a:solidFill>
                <a:schemeClr val="bg1"/>
              </a:solidFill>
            </a:endParaRPr>
          </a:p>
        </p:txBody>
      </p:sp>
      <p:sp>
        <p:nvSpPr>
          <p:cNvPr id="3" name="サブタイトル 2">
            <a:extLst>
              <a:ext uri="{FF2B5EF4-FFF2-40B4-BE49-F238E27FC236}">
                <a16:creationId xmlns:a16="http://schemas.microsoft.com/office/drawing/2014/main" id="{A62506DB-366A-4F6B-8229-992CB28101B8}"/>
              </a:ext>
            </a:extLst>
          </p:cNvPr>
          <p:cNvSpPr>
            <a:spLocks noGrp="1"/>
          </p:cNvSpPr>
          <p:nvPr>
            <p:ph type="subTitle" idx="1"/>
          </p:nvPr>
        </p:nvSpPr>
        <p:spPr>
          <a:xfrm>
            <a:off x="-1" y="4175918"/>
            <a:ext cx="9143999" cy="2557130"/>
          </a:xfrm>
          <a:ln>
            <a:noFill/>
          </a:ln>
          <a:effectLst/>
          <a:scene3d>
            <a:camera prst="orthographicFront">
              <a:rot lat="0" lon="0" rev="0"/>
            </a:camera>
            <a:lightRig rig="brightRoom" dir="t">
              <a:rot lat="0" lon="0" rev="600000"/>
            </a:lightRig>
          </a:scene3d>
          <a:sp3d prstMaterial="metal">
            <a:bevelT w="38100" h="57150" prst="angle"/>
          </a:sp3d>
        </p:spPr>
        <p:txBody>
          <a:bodyPr>
            <a:normAutofit/>
          </a:bodyPr>
          <a:lstStyle/>
          <a:p>
            <a:pPr>
              <a:lnSpc>
                <a:spcPct val="150000"/>
              </a:lnSpc>
            </a:pPr>
            <a:r>
              <a:rPr lang="en-US" altLang="ja-JP" sz="2400" b="1" dirty="0">
                <a:solidFill>
                  <a:schemeClr val="accent1">
                    <a:lumMod val="75000"/>
                  </a:schemeClr>
                </a:solidFill>
                <a:latin typeface="+mj-ea"/>
                <a:ea typeface="+mj-ea"/>
              </a:rPr>
              <a:t>Regional</a:t>
            </a:r>
            <a:r>
              <a:rPr lang="ja-JP" altLang="en-US" sz="2400" b="1" dirty="0">
                <a:solidFill>
                  <a:schemeClr val="accent1">
                    <a:lumMod val="75000"/>
                  </a:schemeClr>
                </a:solidFill>
                <a:latin typeface="+mj-ea"/>
                <a:ea typeface="+mj-ea"/>
              </a:rPr>
              <a:t> </a:t>
            </a:r>
            <a:r>
              <a:rPr lang="en-US" altLang="ja-JP" sz="2400" b="1" dirty="0">
                <a:solidFill>
                  <a:schemeClr val="accent1">
                    <a:lumMod val="75000"/>
                  </a:schemeClr>
                </a:solidFill>
                <a:latin typeface="+mj-ea"/>
                <a:ea typeface="+mj-ea"/>
              </a:rPr>
              <a:t>Planning and Information Lab</a:t>
            </a:r>
            <a:r>
              <a:rPr kumimoji="1" lang="ja-JP" altLang="en-US" sz="2400" b="1" dirty="0">
                <a:solidFill>
                  <a:schemeClr val="accent1">
                    <a:lumMod val="75000"/>
                  </a:schemeClr>
                </a:solidFill>
                <a:latin typeface="+mj-ea"/>
                <a:ea typeface="+mj-ea"/>
              </a:rPr>
              <a:t>　</a:t>
            </a:r>
            <a:r>
              <a:rPr lang="en-US" altLang="ja-JP" sz="2400" b="1" dirty="0">
                <a:solidFill>
                  <a:schemeClr val="accent1">
                    <a:lumMod val="75000"/>
                  </a:schemeClr>
                </a:solidFill>
                <a:latin typeface="+mj-ea"/>
                <a:ea typeface="+mj-ea"/>
              </a:rPr>
              <a:t>Master</a:t>
            </a:r>
            <a:r>
              <a:rPr lang="ja-JP" altLang="en-US" sz="2400" b="1" dirty="0">
                <a:solidFill>
                  <a:schemeClr val="accent1">
                    <a:lumMod val="75000"/>
                  </a:schemeClr>
                </a:solidFill>
                <a:latin typeface="+mj-ea"/>
                <a:ea typeface="+mj-ea"/>
              </a:rPr>
              <a:t> </a:t>
            </a:r>
            <a:r>
              <a:rPr lang="en-US" altLang="ja-JP" sz="2400" b="1" dirty="0">
                <a:solidFill>
                  <a:schemeClr val="accent1">
                    <a:lumMod val="75000"/>
                  </a:schemeClr>
                </a:solidFill>
                <a:latin typeface="+mj-ea"/>
                <a:ea typeface="+mj-ea"/>
              </a:rPr>
              <a:t>2nd</a:t>
            </a:r>
            <a:endParaRPr kumimoji="1" lang="en-US" altLang="ja-JP" sz="2400" b="1" dirty="0">
              <a:solidFill>
                <a:schemeClr val="accent1">
                  <a:lumMod val="75000"/>
                </a:schemeClr>
              </a:solidFill>
              <a:latin typeface="+mj-ea"/>
              <a:ea typeface="+mj-ea"/>
            </a:endParaRPr>
          </a:p>
          <a:p>
            <a:pPr>
              <a:lnSpc>
                <a:spcPct val="150000"/>
              </a:lnSpc>
            </a:pPr>
            <a:r>
              <a:rPr lang="en-US" altLang="ja-JP" sz="2400" b="1" dirty="0">
                <a:solidFill>
                  <a:schemeClr val="accent1">
                    <a:lumMod val="75000"/>
                  </a:schemeClr>
                </a:solidFill>
                <a:latin typeface="+mj-ea"/>
                <a:ea typeface="+mj-ea"/>
              </a:rPr>
              <a:t>37-176011</a:t>
            </a:r>
            <a:r>
              <a:rPr lang="ja-JP" altLang="en-US" sz="2400" b="1" dirty="0">
                <a:solidFill>
                  <a:schemeClr val="accent1">
                    <a:lumMod val="75000"/>
                  </a:schemeClr>
                </a:solidFill>
                <a:latin typeface="+mj-ea"/>
                <a:ea typeface="+mj-ea"/>
              </a:rPr>
              <a:t>　</a:t>
            </a:r>
            <a:r>
              <a:rPr lang="en-US" altLang="ja-JP" sz="2400" b="1" dirty="0" err="1">
                <a:solidFill>
                  <a:schemeClr val="accent1">
                    <a:lumMod val="75000"/>
                  </a:schemeClr>
                </a:solidFill>
                <a:latin typeface="+mj-ea"/>
                <a:ea typeface="+mj-ea"/>
              </a:rPr>
              <a:t>Kajihara</a:t>
            </a:r>
            <a:r>
              <a:rPr lang="en-US" altLang="ja-JP" sz="2400" b="1" dirty="0">
                <a:solidFill>
                  <a:schemeClr val="accent1">
                    <a:lumMod val="75000"/>
                  </a:schemeClr>
                </a:solidFill>
                <a:latin typeface="+mj-ea"/>
                <a:ea typeface="+mj-ea"/>
              </a:rPr>
              <a:t> Yuki</a:t>
            </a:r>
          </a:p>
          <a:p>
            <a:pPr>
              <a:lnSpc>
                <a:spcPct val="150000"/>
              </a:lnSpc>
            </a:pPr>
            <a:r>
              <a:rPr kumimoji="1" lang="en-US" altLang="ja-JP" sz="2400" b="1" dirty="0">
                <a:solidFill>
                  <a:schemeClr val="accent1">
                    <a:lumMod val="75000"/>
                  </a:schemeClr>
                </a:solidFill>
                <a:latin typeface="+mj-ea"/>
                <a:ea typeface="+mj-ea"/>
              </a:rPr>
              <a:t>The chief examiner</a:t>
            </a:r>
            <a:r>
              <a:rPr kumimoji="1" lang="ja-JP" altLang="en-US" sz="2400" b="1" dirty="0">
                <a:solidFill>
                  <a:schemeClr val="accent1">
                    <a:lumMod val="75000"/>
                  </a:schemeClr>
                </a:solidFill>
                <a:latin typeface="+mj-ea"/>
                <a:ea typeface="+mj-ea"/>
              </a:rPr>
              <a:t>：</a:t>
            </a:r>
            <a:r>
              <a:rPr kumimoji="1" lang="en-US" altLang="ja-JP" sz="2400" b="1" dirty="0">
                <a:solidFill>
                  <a:schemeClr val="accent1">
                    <a:lumMod val="75000"/>
                  </a:schemeClr>
                </a:solidFill>
                <a:latin typeface="+mj-ea"/>
                <a:ea typeface="+mj-ea"/>
              </a:rPr>
              <a:t>Prof. Fuse</a:t>
            </a:r>
          </a:p>
          <a:p>
            <a:pPr>
              <a:lnSpc>
                <a:spcPct val="150000"/>
              </a:lnSpc>
            </a:pPr>
            <a:r>
              <a:rPr lang="en-US" altLang="ja-JP" sz="2400" b="1" dirty="0">
                <a:solidFill>
                  <a:schemeClr val="accent1">
                    <a:lumMod val="75000"/>
                  </a:schemeClr>
                </a:solidFill>
                <a:latin typeface="+mj-ea"/>
                <a:ea typeface="+mj-ea"/>
              </a:rPr>
              <a:t>The sub-chief examiner</a:t>
            </a:r>
            <a:r>
              <a:rPr lang="ja-JP" altLang="en-US" sz="2400" b="1" dirty="0">
                <a:solidFill>
                  <a:schemeClr val="accent1">
                    <a:lumMod val="75000"/>
                  </a:schemeClr>
                </a:solidFill>
                <a:latin typeface="+mj-ea"/>
                <a:ea typeface="+mj-ea"/>
              </a:rPr>
              <a:t>：</a:t>
            </a:r>
            <a:r>
              <a:rPr lang="en-US" altLang="ja-JP" sz="2400" b="1" dirty="0">
                <a:solidFill>
                  <a:schemeClr val="accent1">
                    <a:lumMod val="75000"/>
                  </a:schemeClr>
                </a:solidFill>
                <a:latin typeface="+mj-ea"/>
                <a:ea typeface="+mj-ea"/>
              </a:rPr>
              <a:t>Prof. Takeuchi</a:t>
            </a:r>
            <a:endParaRPr kumimoji="1" lang="ja-JP" altLang="en-US" sz="2400" b="1" dirty="0">
              <a:solidFill>
                <a:schemeClr val="accent1">
                  <a:lumMod val="75000"/>
                </a:schemeClr>
              </a:solidFill>
              <a:latin typeface="+mj-ea"/>
              <a:ea typeface="+mj-ea"/>
            </a:endParaRPr>
          </a:p>
        </p:txBody>
      </p:sp>
      <p:sp>
        <p:nvSpPr>
          <p:cNvPr id="8" name="タイトル 5">
            <a:extLst>
              <a:ext uri="{FF2B5EF4-FFF2-40B4-BE49-F238E27FC236}">
                <a16:creationId xmlns:a16="http://schemas.microsoft.com/office/drawing/2014/main" id="{305D3F5A-5A46-4661-891E-BD777D294085}"/>
              </a:ext>
            </a:extLst>
          </p:cNvPr>
          <p:cNvSpPr txBox="1">
            <a:spLocks/>
          </p:cNvSpPr>
          <p:nvPr/>
        </p:nvSpPr>
        <p:spPr>
          <a:xfrm>
            <a:off x="372139" y="343904"/>
            <a:ext cx="8399720" cy="603417"/>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kumimoji="1" sz="4500" kern="1200">
                <a:solidFill>
                  <a:schemeClr val="tx1"/>
                </a:solidFill>
                <a:latin typeface="+mj-lt"/>
                <a:ea typeface="+mj-ea"/>
                <a:cs typeface="+mj-cs"/>
              </a:defRPr>
            </a:lvl1pPr>
          </a:lstStyle>
          <a:p>
            <a:pPr algn="l"/>
            <a:r>
              <a:rPr lang="en-US" altLang="ja-JP" sz="2000" b="1" dirty="0">
                <a:solidFill>
                  <a:schemeClr val="bg1"/>
                </a:solidFill>
              </a:rPr>
              <a:t>Seminar Presentation</a:t>
            </a:r>
            <a:r>
              <a:rPr lang="ja-JP" altLang="en-US" sz="2000" b="1" dirty="0">
                <a:solidFill>
                  <a:schemeClr val="bg1"/>
                </a:solidFill>
              </a:rPr>
              <a:t> </a:t>
            </a:r>
            <a:r>
              <a:rPr lang="en-US" altLang="ja-JP" sz="2000" b="1" dirty="0">
                <a:solidFill>
                  <a:schemeClr val="bg1"/>
                </a:solidFill>
              </a:rPr>
              <a:t>(2018/07/27)</a:t>
            </a:r>
            <a:endParaRPr lang="ja-JP" altLang="en-US" sz="2000" b="1" dirty="0">
              <a:solidFill>
                <a:schemeClr val="bg1"/>
              </a:solidFill>
            </a:endParaRPr>
          </a:p>
        </p:txBody>
      </p:sp>
      <p:sp>
        <p:nvSpPr>
          <p:cNvPr id="9" name="正方形/長方形 8">
            <a:extLst>
              <a:ext uri="{FF2B5EF4-FFF2-40B4-BE49-F238E27FC236}">
                <a16:creationId xmlns:a16="http://schemas.microsoft.com/office/drawing/2014/main" id="{FC3EF4A6-B097-45C0-A9D1-5F898E4386F2}"/>
              </a:ext>
            </a:extLst>
          </p:cNvPr>
          <p:cNvSpPr/>
          <p:nvPr/>
        </p:nvSpPr>
        <p:spPr>
          <a:xfrm flipV="1">
            <a:off x="0" y="3866975"/>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71321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楕円 45">
            <a:extLst>
              <a:ext uri="{FF2B5EF4-FFF2-40B4-BE49-F238E27FC236}">
                <a16:creationId xmlns:a16="http://schemas.microsoft.com/office/drawing/2014/main" id="{FB7641EE-18ED-449D-A35A-D3F119DCE700}"/>
              </a:ext>
            </a:extLst>
          </p:cNvPr>
          <p:cNvSpPr/>
          <p:nvPr/>
        </p:nvSpPr>
        <p:spPr>
          <a:xfrm>
            <a:off x="4790590" y="3429000"/>
            <a:ext cx="458148" cy="3164168"/>
          </a:xfrm>
          <a:prstGeom prst="ellips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ED57283C-43BE-4D3E-854E-F04907589BDF}"/>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lang="en-US" altLang="ja-JP" sz="2800" b="1" dirty="0"/>
              <a:t>Image Processing using </a:t>
            </a:r>
            <a:r>
              <a:rPr lang="en-US" altLang="ja-JP" sz="2800" b="1" dirty="0" err="1"/>
              <a:t>Lytro</a:t>
            </a:r>
            <a:r>
              <a:rPr lang="en-US" altLang="ja-JP" sz="2800" b="1" dirty="0"/>
              <a:t> Illum</a:t>
            </a:r>
            <a:endParaRPr kumimoji="1" lang="ja-JP" altLang="en-US" sz="2400" b="1" dirty="0"/>
          </a:p>
        </p:txBody>
      </p:sp>
      <p:sp>
        <p:nvSpPr>
          <p:cNvPr id="6" name="正方形/長方形 5">
            <a:extLst>
              <a:ext uri="{FF2B5EF4-FFF2-40B4-BE49-F238E27FC236}">
                <a16:creationId xmlns:a16="http://schemas.microsoft.com/office/drawing/2014/main" id="{6CD71A9B-5ABC-4EF8-ACA2-682B66293308}"/>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A94977B5-2B8E-496D-AD0B-928CC562EAD5}"/>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9</a:t>
            </a:r>
            <a:endParaRPr kumimoji="1" lang="ja-JP" altLang="en-US" sz="2800" b="1" dirty="0">
              <a:solidFill>
                <a:schemeClr val="bg1"/>
              </a:solidFill>
            </a:endParaRPr>
          </a:p>
        </p:txBody>
      </p:sp>
      <p:sp>
        <p:nvSpPr>
          <p:cNvPr id="10" name="正方形/長方形 9">
            <a:extLst>
              <a:ext uri="{FF2B5EF4-FFF2-40B4-BE49-F238E27FC236}">
                <a16:creationId xmlns:a16="http://schemas.microsoft.com/office/drawing/2014/main" id="{0404C787-E69C-4F81-AF6E-4AE0603B7153}"/>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コンテンツ プレースホルダー 2">
            <a:extLst>
              <a:ext uri="{FF2B5EF4-FFF2-40B4-BE49-F238E27FC236}">
                <a16:creationId xmlns:a16="http://schemas.microsoft.com/office/drawing/2014/main" id="{37A21A38-D47C-4F65-8CE3-E394FBE1F06E}"/>
              </a:ext>
            </a:extLst>
          </p:cNvPr>
          <p:cNvSpPr txBox="1">
            <a:spLocks/>
          </p:cNvSpPr>
          <p:nvPr/>
        </p:nvSpPr>
        <p:spPr>
          <a:xfrm>
            <a:off x="381000" y="1250407"/>
            <a:ext cx="8651789" cy="56075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Principle of getting multi-aspect image</a:t>
            </a:r>
          </a:p>
          <a:p>
            <a:pPr>
              <a:lnSpc>
                <a:spcPct val="100000"/>
              </a:lnSpc>
            </a:pPr>
            <a:r>
              <a:rPr lang="en-US" altLang="ja-JP" sz="2000" dirty="0">
                <a:solidFill>
                  <a:schemeClr val="tx2"/>
                </a:solidFill>
              </a:rPr>
              <a:t>Can get multiple images from slightly different aspects by one shot</a:t>
            </a:r>
          </a:p>
          <a:p>
            <a:pPr>
              <a:lnSpc>
                <a:spcPct val="100000"/>
              </a:lnSpc>
            </a:pPr>
            <a:r>
              <a:rPr lang="en-US" altLang="ja-JP" sz="2000" dirty="0">
                <a:solidFill>
                  <a:schemeClr val="tx2"/>
                </a:solidFill>
              </a:rPr>
              <a:t>An</a:t>
            </a:r>
            <a:r>
              <a:rPr lang="ja-JP" altLang="en-US" sz="2000" dirty="0">
                <a:solidFill>
                  <a:schemeClr val="tx2"/>
                </a:solidFill>
              </a:rPr>
              <a:t> </a:t>
            </a:r>
            <a:r>
              <a:rPr lang="en-US" altLang="ja-JP" sz="2000" dirty="0">
                <a:solidFill>
                  <a:schemeClr val="tx2"/>
                </a:solidFill>
              </a:rPr>
              <a:t>image</a:t>
            </a:r>
            <a:r>
              <a:rPr lang="ja-JP" altLang="en-US" sz="2000" dirty="0">
                <a:solidFill>
                  <a:schemeClr val="tx2"/>
                </a:solidFill>
              </a:rPr>
              <a:t> </a:t>
            </a:r>
            <a:r>
              <a:rPr lang="en-US" altLang="ja-JP" sz="2000" dirty="0">
                <a:solidFill>
                  <a:schemeClr val="tx2"/>
                </a:solidFill>
              </a:rPr>
              <a:t>that sensors</a:t>
            </a:r>
            <a:r>
              <a:rPr lang="ja-JP" altLang="en-US" sz="2000" dirty="0">
                <a:solidFill>
                  <a:schemeClr val="tx2"/>
                </a:solidFill>
              </a:rPr>
              <a:t> </a:t>
            </a:r>
            <a:r>
              <a:rPr lang="en-US" altLang="ja-JP" sz="2000" dirty="0">
                <a:solidFill>
                  <a:schemeClr val="tx2"/>
                </a:solidFill>
              </a:rPr>
              <a:t>at</a:t>
            </a:r>
            <a:r>
              <a:rPr lang="ja-JP" altLang="en-US" sz="2000" dirty="0">
                <a:solidFill>
                  <a:schemeClr val="tx2"/>
                </a:solidFill>
              </a:rPr>
              <a:t> </a:t>
            </a:r>
            <a:r>
              <a:rPr lang="en-US" altLang="ja-JP" sz="2000" dirty="0">
                <a:solidFill>
                  <a:schemeClr val="tx2"/>
                </a:solidFill>
              </a:rPr>
              <a:t>the</a:t>
            </a:r>
            <a:r>
              <a:rPr lang="ja-JP" altLang="en-US" sz="2000" dirty="0">
                <a:solidFill>
                  <a:schemeClr val="tx2"/>
                </a:solidFill>
              </a:rPr>
              <a:t> </a:t>
            </a:r>
            <a:r>
              <a:rPr lang="en-US" altLang="ja-JP" sz="2000" dirty="0">
                <a:solidFill>
                  <a:schemeClr val="tx2"/>
                </a:solidFill>
              </a:rPr>
              <a:t>same</a:t>
            </a:r>
            <a:r>
              <a:rPr lang="ja-JP" altLang="en-US" sz="2000" dirty="0">
                <a:solidFill>
                  <a:schemeClr val="tx2"/>
                </a:solidFill>
              </a:rPr>
              <a:t> </a:t>
            </a:r>
            <a:r>
              <a:rPr lang="en-US" altLang="ja-JP" sz="2000" dirty="0">
                <a:solidFill>
                  <a:schemeClr val="tx2"/>
                </a:solidFill>
              </a:rPr>
              <a:t>position</a:t>
            </a:r>
            <a:r>
              <a:rPr lang="ja-JP" altLang="en-US" sz="2000" dirty="0">
                <a:solidFill>
                  <a:schemeClr val="tx2"/>
                </a:solidFill>
              </a:rPr>
              <a:t> </a:t>
            </a:r>
            <a:r>
              <a:rPr lang="en-US" altLang="ja-JP" sz="2000" dirty="0">
                <a:solidFill>
                  <a:schemeClr val="tx2"/>
                </a:solidFill>
              </a:rPr>
              <a:t>with</a:t>
            </a:r>
            <a:r>
              <a:rPr lang="ja-JP" altLang="en-US" sz="2000" dirty="0">
                <a:solidFill>
                  <a:schemeClr val="tx2"/>
                </a:solidFill>
              </a:rPr>
              <a:t> </a:t>
            </a:r>
            <a:r>
              <a:rPr lang="en-US" altLang="ja-JP" sz="2000" dirty="0">
                <a:solidFill>
                  <a:schemeClr val="tx2"/>
                </a:solidFill>
              </a:rPr>
              <a:t>respect</a:t>
            </a:r>
            <a:r>
              <a:rPr lang="ja-JP" altLang="en-US" sz="2000" dirty="0">
                <a:solidFill>
                  <a:schemeClr val="tx2"/>
                </a:solidFill>
              </a:rPr>
              <a:t> </a:t>
            </a:r>
            <a:r>
              <a:rPr lang="en-US" altLang="ja-JP" sz="2000" dirty="0">
                <a:solidFill>
                  <a:schemeClr val="tx2"/>
                </a:solidFill>
              </a:rPr>
              <a:t>to</a:t>
            </a:r>
            <a:r>
              <a:rPr lang="ja-JP" altLang="en-US" sz="2000" dirty="0">
                <a:solidFill>
                  <a:schemeClr val="tx2"/>
                </a:solidFill>
              </a:rPr>
              <a:t> </a:t>
            </a:r>
            <a:r>
              <a:rPr lang="en-US" altLang="ja-JP" sz="2000" dirty="0">
                <a:solidFill>
                  <a:schemeClr val="tx2"/>
                </a:solidFill>
              </a:rPr>
              <a:t>micro-lens </a:t>
            </a:r>
          </a:p>
          <a:p>
            <a:pPr marL="0" indent="0">
              <a:lnSpc>
                <a:spcPct val="100000"/>
              </a:lnSpc>
              <a:buNone/>
            </a:pPr>
            <a:r>
              <a:rPr lang="en-US" altLang="ja-JP" sz="2000" dirty="0">
                <a:solidFill>
                  <a:schemeClr val="tx2"/>
                </a:solidFill>
              </a:rPr>
              <a:t>     are arranged is</a:t>
            </a:r>
            <a:r>
              <a:rPr lang="ja-JP" altLang="en-US" sz="2000" dirty="0">
                <a:solidFill>
                  <a:schemeClr val="tx2"/>
                </a:solidFill>
              </a:rPr>
              <a:t> </a:t>
            </a:r>
            <a:r>
              <a:rPr lang="en-US" altLang="ja-JP" sz="2000" dirty="0">
                <a:solidFill>
                  <a:schemeClr val="tx2"/>
                </a:solidFill>
              </a:rPr>
              <a:t>a</a:t>
            </a:r>
            <a:r>
              <a:rPr lang="ja-JP" altLang="en-US" sz="2000" dirty="0">
                <a:solidFill>
                  <a:schemeClr val="tx2"/>
                </a:solidFill>
              </a:rPr>
              <a:t> </a:t>
            </a:r>
            <a:r>
              <a:rPr lang="en-US" altLang="ja-JP" sz="2000" dirty="0">
                <a:solidFill>
                  <a:schemeClr val="tx2"/>
                </a:solidFill>
              </a:rPr>
              <a:t>sub-aperture image</a:t>
            </a:r>
            <a:r>
              <a:rPr lang="ja-JP" altLang="en-US" sz="2000" dirty="0">
                <a:solidFill>
                  <a:schemeClr val="tx2"/>
                </a:solidFill>
              </a:rPr>
              <a:t> </a:t>
            </a:r>
            <a:r>
              <a:rPr lang="en-US" altLang="ja-JP" sz="2000" dirty="0">
                <a:solidFill>
                  <a:schemeClr val="tx2"/>
                </a:solidFill>
              </a:rPr>
              <a:t>seeing</a:t>
            </a:r>
            <a:r>
              <a:rPr lang="ja-JP" altLang="en-US" sz="2000" dirty="0">
                <a:solidFill>
                  <a:schemeClr val="tx2"/>
                </a:solidFill>
              </a:rPr>
              <a:t> </a:t>
            </a:r>
            <a:r>
              <a:rPr lang="en-US" altLang="ja-JP" sz="2000" dirty="0">
                <a:solidFill>
                  <a:schemeClr val="tx2"/>
                </a:solidFill>
              </a:rPr>
              <a:t>objects from a part of lens</a:t>
            </a:r>
          </a:p>
          <a:p>
            <a:pPr>
              <a:lnSpc>
                <a:spcPct val="100000"/>
              </a:lnSpc>
            </a:pPr>
            <a:r>
              <a:rPr lang="en-US" altLang="ja-JP" sz="2000" dirty="0">
                <a:solidFill>
                  <a:schemeClr val="tx2"/>
                </a:solidFill>
              </a:rPr>
              <a:t>When we say the number of ray sensor per micro-lens N,</a:t>
            </a:r>
            <a:r>
              <a:rPr lang="ja-JP" altLang="en-US" sz="2000" dirty="0">
                <a:solidFill>
                  <a:schemeClr val="tx2"/>
                </a:solidFill>
              </a:rPr>
              <a:t> </a:t>
            </a:r>
            <a:r>
              <a:rPr lang="en-US" altLang="ja-JP" sz="2000" dirty="0">
                <a:solidFill>
                  <a:schemeClr val="tx2"/>
                </a:solidFill>
              </a:rPr>
              <a:t>we can get </a:t>
            </a:r>
          </a:p>
          <a:p>
            <a:pPr marL="0" indent="0">
              <a:lnSpc>
                <a:spcPct val="100000"/>
              </a:lnSpc>
              <a:buNone/>
            </a:pPr>
            <a:r>
              <a:rPr lang="ja-JP" altLang="en-US" sz="2000" b="1" dirty="0">
                <a:solidFill>
                  <a:schemeClr val="tx2"/>
                </a:solidFill>
              </a:rPr>
              <a:t>     </a:t>
            </a:r>
            <a:r>
              <a:rPr lang="en-US" altLang="ja-JP" sz="2000" b="1" dirty="0">
                <a:solidFill>
                  <a:srgbClr val="FF5050"/>
                </a:solidFill>
              </a:rPr>
              <a:t>N multi-aspect image</a:t>
            </a:r>
          </a:p>
        </p:txBody>
      </p:sp>
      <p:cxnSp>
        <p:nvCxnSpPr>
          <p:cNvPr id="14" name="直線コネクタ 13">
            <a:extLst>
              <a:ext uri="{FF2B5EF4-FFF2-40B4-BE49-F238E27FC236}">
                <a16:creationId xmlns:a16="http://schemas.microsoft.com/office/drawing/2014/main" id="{56695450-DB24-458A-85E3-71C3016667F0}"/>
              </a:ext>
            </a:extLst>
          </p:cNvPr>
          <p:cNvCxnSpPr>
            <a:cxnSpLocks/>
            <a:endCxn id="93" idx="2"/>
          </p:cNvCxnSpPr>
          <p:nvPr/>
        </p:nvCxnSpPr>
        <p:spPr>
          <a:xfrm flipH="1">
            <a:off x="780624" y="5395470"/>
            <a:ext cx="4246563" cy="26817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16D1E523-2A38-43CC-A6EA-9F37E6B9E973}"/>
              </a:ext>
            </a:extLst>
          </p:cNvPr>
          <p:cNvCxnSpPr>
            <a:cxnSpLocks/>
            <a:stCxn id="16" idx="1"/>
          </p:cNvCxnSpPr>
          <p:nvPr/>
        </p:nvCxnSpPr>
        <p:spPr>
          <a:xfrm flipH="1">
            <a:off x="5027187" y="4397925"/>
            <a:ext cx="2990469" cy="99754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正方形/長方形 15">
            <a:extLst>
              <a:ext uri="{FF2B5EF4-FFF2-40B4-BE49-F238E27FC236}">
                <a16:creationId xmlns:a16="http://schemas.microsoft.com/office/drawing/2014/main" id="{02090ABA-DB87-4B9F-AE10-15ACC8569B60}"/>
              </a:ext>
            </a:extLst>
          </p:cNvPr>
          <p:cNvSpPr/>
          <p:nvPr/>
        </p:nvSpPr>
        <p:spPr>
          <a:xfrm>
            <a:off x="8017656" y="4359081"/>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7" name="正方形/長方形 16">
            <a:extLst>
              <a:ext uri="{FF2B5EF4-FFF2-40B4-BE49-F238E27FC236}">
                <a16:creationId xmlns:a16="http://schemas.microsoft.com/office/drawing/2014/main" id="{B0C82EBC-CCB0-4EA6-B6D9-559F3E29AF94}"/>
              </a:ext>
            </a:extLst>
          </p:cNvPr>
          <p:cNvSpPr/>
          <p:nvPr/>
        </p:nvSpPr>
        <p:spPr>
          <a:xfrm>
            <a:off x="8017656" y="4438623"/>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8" name="正方形/長方形 17">
            <a:extLst>
              <a:ext uri="{FF2B5EF4-FFF2-40B4-BE49-F238E27FC236}">
                <a16:creationId xmlns:a16="http://schemas.microsoft.com/office/drawing/2014/main" id="{C088C833-0CE5-4F1C-86DB-09129B659A26}"/>
              </a:ext>
            </a:extLst>
          </p:cNvPr>
          <p:cNvSpPr/>
          <p:nvPr/>
        </p:nvSpPr>
        <p:spPr>
          <a:xfrm>
            <a:off x="8017656" y="4516309"/>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9" name="正方形/長方形 18">
            <a:extLst>
              <a:ext uri="{FF2B5EF4-FFF2-40B4-BE49-F238E27FC236}">
                <a16:creationId xmlns:a16="http://schemas.microsoft.com/office/drawing/2014/main" id="{CF26D91E-4E09-4DDD-B9A0-6324CF8B9CF7}"/>
              </a:ext>
            </a:extLst>
          </p:cNvPr>
          <p:cNvSpPr/>
          <p:nvPr/>
        </p:nvSpPr>
        <p:spPr>
          <a:xfrm>
            <a:off x="8017656" y="4593994"/>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0" name="正方形/長方形 19">
            <a:extLst>
              <a:ext uri="{FF2B5EF4-FFF2-40B4-BE49-F238E27FC236}">
                <a16:creationId xmlns:a16="http://schemas.microsoft.com/office/drawing/2014/main" id="{44ED1B7D-607B-4E2B-95CE-C07193972F93}"/>
              </a:ext>
            </a:extLst>
          </p:cNvPr>
          <p:cNvSpPr/>
          <p:nvPr/>
        </p:nvSpPr>
        <p:spPr>
          <a:xfrm>
            <a:off x="8017656" y="4671680"/>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1" name="正方形/長方形 20">
            <a:extLst>
              <a:ext uri="{FF2B5EF4-FFF2-40B4-BE49-F238E27FC236}">
                <a16:creationId xmlns:a16="http://schemas.microsoft.com/office/drawing/2014/main" id="{61DBB7D4-076A-4EC9-98CE-0FA7694DE4AA}"/>
              </a:ext>
            </a:extLst>
          </p:cNvPr>
          <p:cNvSpPr/>
          <p:nvPr/>
        </p:nvSpPr>
        <p:spPr>
          <a:xfrm>
            <a:off x="8017656" y="4749366"/>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2" name="正方形/長方形 21">
            <a:extLst>
              <a:ext uri="{FF2B5EF4-FFF2-40B4-BE49-F238E27FC236}">
                <a16:creationId xmlns:a16="http://schemas.microsoft.com/office/drawing/2014/main" id="{6244D602-C036-4127-B099-0999357A5E98}"/>
              </a:ext>
            </a:extLst>
          </p:cNvPr>
          <p:cNvSpPr/>
          <p:nvPr/>
        </p:nvSpPr>
        <p:spPr>
          <a:xfrm>
            <a:off x="8017656" y="4825374"/>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正方形/長方形 22">
            <a:extLst>
              <a:ext uri="{FF2B5EF4-FFF2-40B4-BE49-F238E27FC236}">
                <a16:creationId xmlns:a16="http://schemas.microsoft.com/office/drawing/2014/main" id="{6788BFDF-A1BC-4CD6-895B-7EBB3CFF1C18}"/>
              </a:ext>
            </a:extLst>
          </p:cNvPr>
          <p:cNvSpPr/>
          <p:nvPr/>
        </p:nvSpPr>
        <p:spPr>
          <a:xfrm>
            <a:off x="8017656" y="4904916"/>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4" name="正方形/長方形 23">
            <a:extLst>
              <a:ext uri="{FF2B5EF4-FFF2-40B4-BE49-F238E27FC236}">
                <a16:creationId xmlns:a16="http://schemas.microsoft.com/office/drawing/2014/main" id="{AE43044B-4E97-4A44-97D1-4A023BDAB3EE}"/>
              </a:ext>
            </a:extLst>
          </p:cNvPr>
          <p:cNvSpPr/>
          <p:nvPr/>
        </p:nvSpPr>
        <p:spPr>
          <a:xfrm>
            <a:off x="8017656" y="4982601"/>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5" name="正方形/長方形 24">
            <a:extLst>
              <a:ext uri="{FF2B5EF4-FFF2-40B4-BE49-F238E27FC236}">
                <a16:creationId xmlns:a16="http://schemas.microsoft.com/office/drawing/2014/main" id="{0FCC0349-0B91-47E7-995F-4BACB23A89BA}"/>
              </a:ext>
            </a:extLst>
          </p:cNvPr>
          <p:cNvSpPr/>
          <p:nvPr/>
        </p:nvSpPr>
        <p:spPr>
          <a:xfrm>
            <a:off x="8017656" y="5060287"/>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6" name="正方形/長方形 25">
            <a:extLst>
              <a:ext uri="{FF2B5EF4-FFF2-40B4-BE49-F238E27FC236}">
                <a16:creationId xmlns:a16="http://schemas.microsoft.com/office/drawing/2014/main" id="{A4A59691-FA3C-4390-8A40-2A358F05F341}"/>
              </a:ext>
            </a:extLst>
          </p:cNvPr>
          <p:cNvSpPr/>
          <p:nvPr/>
        </p:nvSpPr>
        <p:spPr>
          <a:xfrm>
            <a:off x="8017656" y="5137973"/>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7" name="正方形/長方形 26">
            <a:extLst>
              <a:ext uri="{FF2B5EF4-FFF2-40B4-BE49-F238E27FC236}">
                <a16:creationId xmlns:a16="http://schemas.microsoft.com/office/drawing/2014/main" id="{83C9D761-8570-4EF8-8088-3EA5F5C994CB}"/>
              </a:ext>
            </a:extLst>
          </p:cNvPr>
          <p:cNvSpPr/>
          <p:nvPr/>
        </p:nvSpPr>
        <p:spPr>
          <a:xfrm>
            <a:off x="8017656" y="5215658"/>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8" name="正方形/長方形 27">
            <a:extLst>
              <a:ext uri="{FF2B5EF4-FFF2-40B4-BE49-F238E27FC236}">
                <a16:creationId xmlns:a16="http://schemas.microsoft.com/office/drawing/2014/main" id="{0221D662-8226-4A2A-A359-927128FB1E16}"/>
              </a:ext>
            </a:extLst>
          </p:cNvPr>
          <p:cNvSpPr/>
          <p:nvPr/>
        </p:nvSpPr>
        <p:spPr>
          <a:xfrm>
            <a:off x="8017656" y="5295893"/>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9" name="正方形/長方形 28">
            <a:extLst>
              <a:ext uri="{FF2B5EF4-FFF2-40B4-BE49-F238E27FC236}">
                <a16:creationId xmlns:a16="http://schemas.microsoft.com/office/drawing/2014/main" id="{C67BDEA4-8CCB-4DAE-B5E7-47CF8C19D8B0}"/>
              </a:ext>
            </a:extLst>
          </p:cNvPr>
          <p:cNvSpPr/>
          <p:nvPr/>
        </p:nvSpPr>
        <p:spPr>
          <a:xfrm>
            <a:off x="8017656" y="5375435"/>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0" name="正方形/長方形 29">
            <a:extLst>
              <a:ext uri="{FF2B5EF4-FFF2-40B4-BE49-F238E27FC236}">
                <a16:creationId xmlns:a16="http://schemas.microsoft.com/office/drawing/2014/main" id="{1DDD8115-074F-4CD8-BD0C-7208A55852AD}"/>
              </a:ext>
            </a:extLst>
          </p:cNvPr>
          <p:cNvSpPr/>
          <p:nvPr/>
        </p:nvSpPr>
        <p:spPr>
          <a:xfrm>
            <a:off x="8017656" y="5453120"/>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1" name="正方形/長方形 30">
            <a:extLst>
              <a:ext uri="{FF2B5EF4-FFF2-40B4-BE49-F238E27FC236}">
                <a16:creationId xmlns:a16="http://schemas.microsoft.com/office/drawing/2014/main" id="{EA85EE13-011B-458D-A285-4A0FAFB5BF6F}"/>
              </a:ext>
            </a:extLst>
          </p:cNvPr>
          <p:cNvSpPr/>
          <p:nvPr/>
        </p:nvSpPr>
        <p:spPr>
          <a:xfrm>
            <a:off x="8017656" y="5530806"/>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2" name="正方形/長方形 31">
            <a:extLst>
              <a:ext uri="{FF2B5EF4-FFF2-40B4-BE49-F238E27FC236}">
                <a16:creationId xmlns:a16="http://schemas.microsoft.com/office/drawing/2014/main" id="{D3FE4F6F-1078-4291-A4EF-D8E78081C354}"/>
              </a:ext>
            </a:extLst>
          </p:cNvPr>
          <p:cNvSpPr/>
          <p:nvPr/>
        </p:nvSpPr>
        <p:spPr>
          <a:xfrm>
            <a:off x="8017656" y="5608492"/>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3" name="正方形/長方形 32">
            <a:extLst>
              <a:ext uri="{FF2B5EF4-FFF2-40B4-BE49-F238E27FC236}">
                <a16:creationId xmlns:a16="http://schemas.microsoft.com/office/drawing/2014/main" id="{F0E494B8-B2E4-481A-9AA1-60C2002816E2}"/>
              </a:ext>
            </a:extLst>
          </p:cNvPr>
          <p:cNvSpPr/>
          <p:nvPr/>
        </p:nvSpPr>
        <p:spPr>
          <a:xfrm>
            <a:off x="8017656" y="5686176"/>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4" name="正方形/長方形 33">
            <a:extLst>
              <a:ext uri="{FF2B5EF4-FFF2-40B4-BE49-F238E27FC236}">
                <a16:creationId xmlns:a16="http://schemas.microsoft.com/office/drawing/2014/main" id="{4F4DC415-D067-408E-ACDA-92B76E286850}"/>
              </a:ext>
            </a:extLst>
          </p:cNvPr>
          <p:cNvSpPr/>
          <p:nvPr/>
        </p:nvSpPr>
        <p:spPr>
          <a:xfrm>
            <a:off x="8017656" y="5762186"/>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5" name="正方形/長方形 34">
            <a:extLst>
              <a:ext uri="{FF2B5EF4-FFF2-40B4-BE49-F238E27FC236}">
                <a16:creationId xmlns:a16="http://schemas.microsoft.com/office/drawing/2014/main" id="{B43E2F8D-2631-47A9-871F-7C1EF9E7F971}"/>
              </a:ext>
            </a:extLst>
          </p:cNvPr>
          <p:cNvSpPr/>
          <p:nvPr/>
        </p:nvSpPr>
        <p:spPr>
          <a:xfrm>
            <a:off x="8017656" y="5841727"/>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6" name="正方形/長方形 35">
            <a:extLst>
              <a:ext uri="{FF2B5EF4-FFF2-40B4-BE49-F238E27FC236}">
                <a16:creationId xmlns:a16="http://schemas.microsoft.com/office/drawing/2014/main" id="{2FDC3DE9-768D-4EAC-A3AB-474D5CD6FD3D}"/>
              </a:ext>
            </a:extLst>
          </p:cNvPr>
          <p:cNvSpPr/>
          <p:nvPr/>
        </p:nvSpPr>
        <p:spPr>
          <a:xfrm>
            <a:off x="8017656" y="5919413"/>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37" name="グループ化 36">
            <a:extLst>
              <a:ext uri="{FF2B5EF4-FFF2-40B4-BE49-F238E27FC236}">
                <a16:creationId xmlns:a16="http://schemas.microsoft.com/office/drawing/2014/main" id="{D7D060D2-AF8E-4EE0-8892-9ABE01805B51}"/>
              </a:ext>
            </a:extLst>
          </p:cNvPr>
          <p:cNvGrpSpPr/>
          <p:nvPr/>
        </p:nvGrpSpPr>
        <p:grpSpPr>
          <a:xfrm>
            <a:off x="667657" y="4835827"/>
            <a:ext cx="234359" cy="827819"/>
            <a:chOff x="1365800" y="4646917"/>
            <a:chExt cx="286544" cy="1215614"/>
          </a:xfrm>
        </p:grpSpPr>
        <p:sp>
          <p:nvSpPr>
            <p:cNvPr id="93" name="正方形/長方形 92">
              <a:extLst>
                <a:ext uri="{FF2B5EF4-FFF2-40B4-BE49-F238E27FC236}">
                  <a16:creationId xmlns:a16="http://schemas.microsoft.com/office/drawing/2014/main" id="{B2B0D28C-D15E-40BD-8722-D24D72A82DB9}"/>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4" name="涙形 93">
              <a:extLst>
                <a:ext uri="{FF2B5EF4-FFF2-40B4-BE49-F238E27FC236}">
                  <a16:creationId xmlns:a16="http://schemas.microsoft.com/office/drawing/2014/main" id="{DF470CF1-E593-4E3D-A8C3-165558A4DE52}"/>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5" name="正方形/長方形 94">
              <a:extLst>
                <a:ext uri="{FF2B5EF4-FFF2-40B4-BE49-F238E27FC236}">
                  <a16:creationId xmlns:a16="http://schemas.microsoft.com/office/drawing/2014/main" id="{A654CECD-45EB-4EAE-BDF4-9BA99B07091B}"/>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6" name="涙形 95">
              <a:extLst>
                <a:ext uri="{FF2B5EF4-FFF2-40B4-BE49-F238E27FC236}">
                  <a16:creationId xmlns:a16="http://schemas.microsoft.com/office/drawing/2014/main" id="{2DC26CC8-8137-416B-889E-FF58383933E5}"/>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cxnSp>
        <p:nvCxnSpPr>
          <p:cNvPr id="48" name="直線コネクタ 47">
            <a:extLst>
              <a:ext uri="{FF2B5EF4-FFF2-40B4-BE49-F238E27FC236}">
                <a16:creationId xmlns:a16="http://schemas.microsoft.com/office/drawing/2014/main" id="{737D5E30-60EE-48CF-95E4-878F409BDA7D}"/>
              </a:ext>
            </a:extLst>
          </p:cNvPr>
          <p:cNvCxnSpPr>
            <a:cxnSpLocks/>
          </p:cNvCxnSpPr>
          <p:nvPr/>
        </p:nvCxnSpPr>
        <p:spPr>
          <a:xfrm flipV="1">
            <a:off x="863947" y="4451377"/>
            <a:ext cx="4155716" cy="121227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EDDAE4D9-E1BD-4D07-8C7F-D0B457580E7A}"/>
              </a:ext>
            </a:extLst>
          </p:cNvPr>
          <p:cNvSpPr/>
          <p:nvPr/>
        </p:nvSpPr>
        <p:spPr>
          <a:xfrm>
            <a:off x="790492" y="5625296"/>
            <a:ext cx="106186" cy="8841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50" name="直線コネクタ 49">
            <a:extLst>
              <a:ext uri="{FF2B5EF4-FFF2-40B4-BE49-F238E27FC236}">
                <a16:creationId xmlns:a16="http://schemas.microsoft.com/office/drawing/2014/main" id="{B16C5D9C-47EB-4D46-9494-A5243F81D199}"/>
              </a:ext>
            </a:extLst>
          </p:cNvPr>
          <p:cNvCxnSpPr>
            <a:cxnSpLocks/>
            <a:stCxn id="17" idx="1"/>
          </p:cNvCxnSpPr>
          <p:nvPr/>
        </p:nvCxnSpPr>
        <p:spPr>
          <a:xfrm flipH="1" flipV="1">
            <a:off x="5019663" y="4451377"/>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1" name="楕円 50">
            <a:extLst>
              <a:ext uri="{FF2B5EF4-FFF2-40B4-BE49-F238E27FC236}">
                <a16:creationId xmlns:a16="http://schemas.microsoft.com/office/drawing/2014/main" id="{C5C672A3-3952-41E3-ABAD-CBB61007BEC1}"/>
              </a:ext>
            </a:extLst>
          </p:cNvPr>
          <p:cNvSpPr/>
          <p:nvPr/>
        </p:nvSpPr>
        <p:spPr>
          <a:xfrm>
            <a:off x="790492" y="5057917"/>
            <a:ext cx="106186" cy="8841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2" name="楕円 51">
            <a:extLst>
              <a:ext uri="{FF2B5EF4-FFF2-40B4-BE49-F238E27FC236}">
                <a16:creationId xmlns:a16="http://schemas.microsoft.com/office/drawing/2014/main" id="{9BFB55E9-111A-4C15-A5D9-3200DD1C4555}"/>
              </a:ext>
            </a:extLst>
          </p:cNvPr>
          <p:cNvSpPr/>
          <p:nvPr/>
        </p:nvSpPr>
        <p:spPr>
          <a:xfrm>
            <a:off x="790492" y="5152914"/>
            <a:ext cx="106186" cy="88413"/>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3" name="楕円 52">
            <a:extLst>
              <a:ext uri="{FF2B5EF4-FFF2-40B4-BE49-F238E27FC236}">
                <a16:creationId xmlns:a16="http://schemas.microsoft.com/office/drawing/2014/main" id="{571F05B4-2B76-4859-B4F7-B409297F5794}"/>
              </a:ext>
            </a:extLst>
          </p:cNvPr>
          <p:cNvSpPr/>
          <p:nvPr/>
        </p:nvSpPr>
        <p:spPr>
          <a:xfrm>
            <a:off x="790492" y="5242955"/>
            <a:ext cx="106186" cy="8841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4" name="楕円 53">
            <a:extLst>
              <a:ext uri="{FF2B5EF4-FFF2-40B4-BE49-F238E27FC236}">
                <a16:creationId xmlns:a16="http://schemas.microsoft.com/office/drawing/2014/main" id="{830D8AB1-4ECC-4038-86FE-7E8C8051C536}"/>
              </a:ext>
            </a:extLst>
          </p:cNvPr>
          <p:cNvSpPr/>
          <p:nvPr/>
        </p:nvSpPr>
        <p:spPr>
          <a:xfrm>
            <a:off x="790492" y="5331936"/>
            <a:ext cx="106186" cy="884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5" name="楕円 54">
            <a:extLst>
              <a:ext uri="{FF2B5EF4-FFF2-40B4-BE49-F238E27FC236}">
                <a16:creationId xmlns:a16="http://schemas.microsoft.com/office/drawing/2014/main" id="{C19C941D-1338-4DC5-AD11-445D791BB87A}"/>
              </a:ext>
            </a:extLst>
          </p:cNvPr>
          <p:cNvSpPr/>
          <p:nvPr/>
        </p:nvSpPr>
        <p:spPr>
          <a:xfrm>
            <a:off x="790492" y="5423344"/>
            <a:ext cx="106186" cy="88413"/>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6" name="楕円 55">
            <a:extLst>
              <a:ext uri="{FF2B5EF4-FFF2-40B4-BE49-F238E27FC236}">
                <a16:creationId xmlns:a16="http://schemas.microsoft.com/office/drawing/2014/main" id="{E12F0D4B-FD35-43AC-8670-6516EB331736}"/>
              </a:ext>
            </a:extLst>
          </p:cNvPr>
          <p:cNvSpPr/>
          <p:nvPr/>
        </p:nvSpPr>
        <p:spPr>
          <a:xfrm>
            <a:off x="790492" y="5525211"/>
            <a:ext cx="106186" cy="8841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57" name="直線コネクタ 56">
            <a:extLst>
              <a:ext uri="{FF2B5EF4-FFF2-40B4-BE49-F238E27FC236}">
                <a16:creationId xmlns:a16="http://schemas.microsoft.com/office/drawing/2014/main" id="{DF6597EA-CDEE-4E7D-BE24-9D681AEF6C5A}"/>
              </a:ext>
            </a:extLst>
          </p:cNvPr>
          <p:cNvCxnSpPr>
            <a:cxnSpLocks/>
          </p:cNvCxnSpPr>
          <p:nvPr/>
        </p:nvCxnSpPr>
        <p:spPr>
          <a:xfrm flipH="1" flipV="1">
            <a:off x="5019663" y="4695670"/>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1184851E-BE60-47BE-9054-6EB41A8D6D1E}"/>
              </a:ext>
            </a:extLst>
          </p:cNvPr>
          <p:cNvCxnSpPr>
            <a:cxnSpLocks/>
          </p:cNvCxnSpPr>
          <p:nvPr/>
        </p:nvCxnSpPr>
        <p:spPr>
          <a:xfrm flipH="1" flipV="1">
            <a:off x="5019663" y="4920518"/>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4A75CEB4-0544-4212-BF44-0859375F6267}"/>
              </a:ext>
            </a:extLst>
          </p:cNvPr>
          <p:cNvCxnSpPr>
            <a:cxnSpLocks/>
          </p:cNvCxnSpPr>
          <p:nvPr/>
        </p:nvCxnSpPr>
        <p:spPr>
          <a:xfrm flipH="1" flipV="1">
            <a:off x="5019663" y="5151819"/>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A3BA5590-EA33-4CE0-B93B-08B8E2E574D5}"/>
              </a:ext>
            </a:extLst>
          </p:cNvPr>
          <p:cNvCxnSpPr>
            <a:cxnSpLocks/>
          </p:cNvCxnSpPr>
          <p:nvPr/>
        </p:nvCxnSpPr>
        <p:spPr>
          <a:xfrm flipH="1" flipV="1">
            <a:off x="5019663" y="5395517"/>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DE86954D-37EB-487F-BEDB-8D6A38440588}"/>
              </a:ext>
            </a:extLst>
          </p:cNvPr>
          <p:cNvCxnSpPr>
            <a:cxnSpLocks/>
          </p:cNvCxnSpPr>
          <p:nvPr/>
        </p:nvCxnSpPr>
        <p:spPr>
          <a:xfrm flipH="1" flipV="1">
            <a:off x="5019663" y="5631562"/>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A9A5FDB8-1C3C-4D45-AE24-0564E334E350}"/>
              </a:ext>
            </a:extLst>
          </p:cNvPr>
          <p:cNvCxnSpPr>
            <a:cxnSpLocks/>
          </p:cNvCxnSpPr>
          <p:nvPr/>
        </p:nvCxnSpPr>
        <p:spPr>
          <a:xfrm flipH="1" flipV="1">
            <a:off x="5019663" y="5861661"/>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FE347D66-E568-4EB8-BFC8-0B07EAF12422}"/>
              </a:ext>
            </a:extLst>
          </p:cNvPr>
          <p:cNvCxnSpPr>
            <a:cxnSpLocks/>
            <a:endCxn id="56" idx="6"/>
          </p:cNvCxnSpPr>
          <p:nvPr/>
        </p:nvCxnSpPr>
        <p:spPr>
          <a:xfrm flipH="1">
            <a:off x="896678" y="4695670"/>
            <a:ext cx="4122984" cy="87374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0DAEDE0F-9E8C-4C85-BE88-D4D41DF04E7A}"/>
              </a:ext>
            </a:extLst>
          </p:cNvPr>
          <p:cNvCxnSpPr>
            <a:cxnSpLocks/>
            <a:endCxn id="55" idx="6"/>
          </p:cNvCxnSpPr>
          <p:nvPr/>
        </p:nvCxnSpPr>
        <p:spPr>
          <a:xfrm flipH="1">
            <a:off x="896678" y="4927279"/>
            <a:ext cx="4122984" cy="54027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F2DE974F-EBC9-4CBD-AAB5-3534538B8E8C}"/>
              </a:ext>
            </a:extLst>
          </p:cNvPr>
          <p:cNvCxnSpPr>
            <a:cxnSpLocks/>
            <a:endCxn id="54" idx="6"/>
          </p:cNvCxnSpPr>
          <p:nvPr/>
        </p:nvCxnSpPr>
        <p:spPr>
          <a:xfrm flipH="1">
            <a:off x="896678" y="5145609"/>
            <a:ext cx="4122984" cy="230534"/>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AB69502D-993C-4499-8CEB-BC269B01F6A0}"/>
              </a:ext>
            </a:extLst>
          </p:cNvPr>
          <p:cNvCxnSpPr>
            <a:cxnSpLocks/>
            <a:endCxn id="53" idx="6"/>
          </p:cNvCxnSpPr>
          <p:nvPr/>
        </p:nvCxnSpPr>
        <p:spPr>
          <a:xfrm flipH="1" flipV="1">
            <a:off x="896678" y="5287161"/>
            <a:ext cx="4122984" cy="10324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5C3F3C05-8E5D-4770-8F17-2D6D3193F870}"/>
              </a:ext>
            </a:extLst>
          </p:cNvPr>
          <p:cNvCxnSpPr>
            <a:cxnSpLocks/>
            <a:endCxn id="52" idx="6"/>
          </p:cNvCxnSpPr>
          <p:nvPr/>
        </p:nvCxnSpPr>
        <p:spPr>
          <a:xfrm flipH="1" flipV="1">
            <a:off x="896678" y="5197121"/>
            <a:ext cx="4122984" cy="43193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1F667192-6090-4775-ACBF-DE026A4CE90B}"/>
              </a:ext>
            </a:extLst>
          </p:cNvPr>
          <p:cNvCxnSpPr>
            <a:cxnSpLocks/>
            <a:endCxn id="51" idx="6"/>
          </p:cNvCxnSpPr>
          <p:nvPr/>
        </p:nvCxnSpPr>
        <p:spPr>
          <a:xfrm flipH="1" flipV="1">
            <a:off x="896678" y="5102123"/>
            <a:ext cx="4130509" cy="759536"/>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048E8F71-8E29-45E6-9D54-A95BEB4AED2D}"/>
              </a:ext>
            </a:extLst>
          </p:cNvPr>
          <p:cNvCxnSpPr>
            <a:cxnSpLocks/>
          </p:cNvCxnSpPr>
          <p:nvPr/>
        </p:nvCxnSpPr>
        <p:spPr>
          <a:xfrm flipH="1">
            <a:off x="5019663" y="5810575"/>
            <a:ext cx="2997995" cy="678763"/>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F810B501-5A21-4223-BA82-EE165E978D37}"/>
              </a:ext>
            </a:extLst>
          </p:cNvPr>
          <p:cNvCxnSpPr>
            <a:cxnSpLocks/>
          </p:cNvCxnSpPr>
          <p:nvPr/>
        </p:nvCxnSpPr>
        <p:spPr>
          <a:xfrm flipH="1">
            <a:off x="5034708" y="5574103"/>
            <a:ext cx="2982951" cy="71330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64D0FFF7-448E-467B-B75B-5F8FC57B2DE2}"/>
              </a:ext>
            </a:extLst>
          </p:cNvPr>
          <p:cNvCxnSpPr>
            <a:cxnSpLocks/>
          </p:cNvCxnSpPr>
          <p:nvPr/>
        </p:nvCxnSpPr>
        <p:spPr>
          <a:xfrm flipH="1">
            <a:off x="5034711" y="5351054"/>
            <a:ext cx="2982946" cy="74967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75D66319-65AE-4B5B-B8C3-4B62D80D4E81}"/>
              </a:ext>
            </a:extLst>
          </p:cNvPr>
          <p:cNvCxnSpPr>
            <a:cxnSpLocks/>
          </p:cNvCxnSpPr>
          <p:nvPr/>
        </p:nvCxnSpPr>
        <p:spPr>
          <a:xfrm flipH="1">
            <a:off x="5042733" y="5094199"/>
            <a:ext cx="2974924" cy="81144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394C38D2-7C6E-497E-ABA1-92644010BFAA}"/>
              </a:ext>
            </a:extLst>
          </p:cNvPr>
          <p:cNvCxnSpPr>
            <a:cxnSpLocks/>
          </p:cNvCxnSpPr>
          <p:nvPr/>
        </p:nvCxnSpPr>
        <p:spPr>
          <a:xfrm flipH="1">
            <a:off x="5027188" y="4869661"/>
            <a:ext cx="2990469" cy="83536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3482222E-E901-4629-8F7F-7BEA784F83BF}"/>
              </a:ext>
            </a:extLst>
          </p:cNvPr>
          <p:cNvCxnSpPr>
            <a:cxnSpLocks/>
          </p:cNvCxnSpPr>
          <p:nvPr/>
        </p:nvCxnSpPr>
        <p:spPr>
          <a:xfrm flipH="1">
            <a:off x="5027188" y="4644774"/>
            <a:ext cx="2990469" cy="90246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7" name="直線コネクタ 86">
            <a:extLst>
              <a:ext uri="{FF2B5EF4-FFF2-40B4-BE49-F238E27FC236}">
                <a16:creationId xmlns:a16="http://schemas.microsoft.com/office/drawing/2014/main" id="{B7DD9D46-9B8A-4977-8155-C2E185829E86}"/>
              </a:ext>
            </a:extLst>
          </p:cNvPr>
          <p:cNvCxnSpPr>
            <a:cxnSpLocks/>
            <a:stCxn id="56" idx="6"/>
          </p:cNvCxnSpPr>
          <p:nvPr/>
        </p:nvCxnSpPr>
        <p:spPr>
          <a:xfrm flipV="1">
            <a:off x="896678" y="5547241"/>
            <a:ext cx="4130509" cy="2217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8" name="直線コネクタ 87">
            <a:extLst>
              <a:ext uri="{FF2B5EF4-FFF2-40B4-BE49-F238E27FC236}">
                <a16:creationId xmlns:a16="http://schemas.microsoft.com/office/drawing/2014/main" id="{E4ADC815-E817-4555-BE55-CDFE8BE93B79}"/>
              </a:ext>
            </a:extLst>
          </p:cNvPr>
          <p:cNvCxnSpPr>
            <a:cxnSpLocks/>
            <a:stCxn id="55" idx="6"/>
          </p:cNvCxnSpPr>
          <p:nvPr/>
        </p:nvCxnSpPr>
        <p:spPr>
          <a:xfrm>
            <a:off x="896678" y="5467553"/>
            <a:ext cx="4130509" cy="24253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8538DB04-D6CC-40B0-8001-18937DF687EE}"/>
              </a:ext>
            </a:extLst>
          </p:cNvPr>
          <p:cNvCxnSpPr>
            <a:cxnSpLocks/>
            <a:stCxn id="54" idx="6"/>
          </p:cNvCxnSpPr>
          <p:nvPr/>
        </p:nvCxnSpPr>
        <p:spPr>
          <a:xfrm>
            <a:off x="896678" y="5376144"/>
            <a:ext cx="4130509" cy="533399"/>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2953CBEF-B243-4AD2-9356-3BFCFA7142F2}"/>
              </a:ext>
            </a:extLst>
          </p:cNvPr>
          <p:cNvCxnSpPr>
            <a:cxnSpLocks/>
          </p:cNvCxnSpPr>
          <p:nvPr/>
        </p:nvCxnSpPr>
        <p:spPr>
          <a:xfrm>
            <a:off x="896678" y="5295893"/>
            <a:ext cx="4130509" cy="80483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9245A9BE-5A49-4FE1-B05A-A15239ACF5AD}"/>
              </a:ext>
            </a:extLst>
          </p:cNvPr>
          <p:cNvCxnSpPr>
            <a:cxnSpLocks/>
            <a:stCxn id="52" idx="6"/>
          </p:cNvCxnSpPr>
          <p:nvPr/>
        </p:nvCxnSpPr>
        <p:spPr>
          <a:xfrm>
            <a:off x="896678" y="5197121"/>
            <a:ext cx="4130509" cy="10902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286A5535-9A7C-47E9-9C3B-EB072454370F}"/>
              </a:ext>
            </a:extLst>
          </p:cNvPr>
          <p:cNvCxnSpPr>
            <a:cxnSpLocks/>
            <a:stCxn id="51" idx="6"/>
          </p:cNvCxnSpPr>
          <p:nvPr/>
        </p:nvCxnSpPr>
        <p:spPr>
          <a:xfrm>
            <a:off x="896679" y="5102124"/>
            <a:ext cx="4130509" cy="138721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8" name="コンテンツ プレースホルダー 2">
            <a:extLst>
              <a:ext uri="{FF2B5EF4-FFF2-40B4-BE49-F238E27FC236}">
                <a16:creationId xmlns:a16="http://schemas.microsoft.com/office/drawing/2014/main" id="{6E257DD5-8038-49D3-9BCE-5C670E4A3947}"/>
              </a:ext>
            </a:extLst>
          </p:cNvPr>
          <p:cNvSpPr txBox="1">
            <a:spLocks/>
          </p:cNvSpPr>
          <p:nvPr/>
        </p:nvSpPr>
        <p:spPr>
          <a:xfrm>
            <a:off x="6318298" y="64089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Micro-lens-array</a:t>
            </a:r>
          </a:p>
        </p:txBody>
      </p:sp>
      <p:sp>
        <p:nvSpPr>
          <p:cNvPr id="38" name="楕円 37">
            <a:extLst>
              <a:ext uri="{FF2B5EF4-FFF2-40B4-BE49-F238E27FC236}">
                <a16:creationId xmlns:a16="http://schemas.microsoft.com/office/drawing/2014/main" id="{468F96D8-3961-4864-BE9C-F9E62F2E5BC4}"/>
              </a:ext>
            </a:extLst>
          </p:cNvPr>
          <p:cNvSpPr/>
          <p:nvPr/>
        </p:nvSpPr>
        <p:spPr>
          <a:xfrm>
            <a:off x="7689587" y="4360847"/>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9" name="楕円 38">
            <a:extLst>
              <a:ext uri="{FF2B5EF4-FFF2-40B4-BE49-F238E27FC236}">
                <a16:creationId xmlns:a16="http://schemas.microsoft.com/office/drawing/2014/main" id="{8E65FE29-4AE8-4C4B-9300-533688DAB4D9}"/>
              </a:ext>
            </a:extLst>
          </p:cNvPr>
          <p:cNvSpPr/>
          <p:nvPr/>
        </p:nvSpPr>
        <p:spPr>
          <a:xfrm>
            <a:off x="7689587" y="4601774"/>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0" name="楕円 39">
            <a:extLst>
              <a:ext uri="{FF2B5EF4-FFF2-40B4-BE49-F238E27FC236}">
                <a16:creationId xmlns:a16="http://schemas.microsoft.com/office/drawing/2014/main" id="{8AB8798E-C6C8-41AD-9D82-2094AC86AF3F}"/>
              </a:ext>
            </a:extLst>
          </p:cNvPr>
          <p:cNvSpPr/>
          <p:nvPr/>
        </p:nvSpPr>
        <p:spPr>
          <a:xfrm>
            <a:off x="7689587" y="4833285"/>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1" name="楕円 40">
            <a:extLst>
              <a:ext uri="{FF2B5EF4-FFF2-40B4-BE49-F238E27FC236}">
                <a16:creationId xmlns:a16="http://schemas.microsoft.com/office/drawing/2014/main" id="{6724D069-FB24-4B36-AB83-DF4B09FDA268}"/>
              </a:ext>
            </a:extLst>
          </p:cNvPr>
          <p:cNvSpPr/>
          <p:nvPr/>
        </p:nvSpPr>
        <p:spPr>
          <a:xfrm>
            <a:off x="7689587" y="5071124"/>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2" name="楕円 41">
            <a:extLst>
              <a:ext uri="{FF2B5EF4-FFF2-40B4-BE49-F238E27FC236}">
                <a16:creationId xmlns:a16="http://schemas.microsoft.com/office/drawing/2014/main" id="{232FF881-8EFF-45A8-9775-C87C36A46EBC}"/>
              </a:ext>
            </a:extLst>
          </p:cNvPr>
          <p:cNvSpPr/>
          <p:nvPr/>
        </p:nvSpPr>
        <p:spPr>
          <a:xfrm>
            <a:off x="7689587" y="5307371"/>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3" name="楕円 42">
            <a:extLst>
              <a:ext uri="{FF2B5EF4-FFF2-40B4-BE49-F238E27FC236}">
                <a16:creationId xmlns:a16="http://schemas.microsoft.com/office/drawing/2014/main" id="{6311B571-41E6-4EDA-80B3-1799E766A1AE}"/>
              </a:ext>
            </a:extLst>
          </p:cNvPr>
          <p:cNvSpPr/>
          <p:nvPr/>
        </p:nvSpPr>
        <p:spPr>
          <a:xfrm>
            <a:off x="7689587" y="5537418"/>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4" name="楕円 43">
            <a:extLst>
              <a:ext uri="{FF2B5EF4-FFF2-40B4-BE49-F238E27FC236}">
                <a16:creationId xmlns:a16="http://schemas.microsoft.com/office/drawing/2014/main" id="{6269CEEF-2EF3-4FD5-BE3B-4D9F8C822851}"/>
              </a:ext>
            </a:extLst>
          </p:cNvPr>
          <p:cNvSpPr/>
          <p:nvPr/>
        </p:nvSpPr>
        <p:spPr>
          <a:xfrm>
            <a:off x="7689587" y="5763951"/>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楕円 1">
            <a:extLst>
              <a:ext uri="{FF2B5EF4-FFF2-40B4-BE49-F238E27FC236}">
                <a16:creationId xmlns:a16="http://schemas.microsoft.com/office/drawing/2014/main" id="{CCEFEBC5-9572-4080-81AA-FAC2C7EC1CE3}"/>
              </a:ext>
            </a:extLst>
          </p:cNvPr>
          <p:cNvSpPr/>
          <p:nvPr/>
        </p:nvSpPr>
        <p:spPr>
          <a:xfrm>
            <a:off x="4826704" y="3528101"/>
            <a:ext cx="377812" cy="1849480"/>
          </a:xfrm>
          <a:prstGeom prst="ellipse">
            <a:avLst/>
          </a:prstGeom>
          <a:noFill/>
          <a:ln w="381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99" name="直線コネクタ 98">
            <a:extLst>
              <a:ext uri="{FF2B5EF4-FFF2-40B4-BE49-F238E27FC236}">
                <a16:creationId xmlns:a16="http://schemas.microsoft.com/office/drawing/2014/main" id="{D315E589-310C-4F1F-9280-70AC3799CCBE}"/>
              </a:ext>
            </a:extLst>
          </p:cNvPr>
          <p:cNvCxnSpPr>
            <a:cxnSpLocks/>
            <a:endCxn id="100" idx="4"/>
          </p:cNvCxnSpPr>
          <p:nvPr/>
        </p:nvCxnSpPr>
        <p:spPr>
          <a:xfrm flipH="1">
            <a:off x="5015610" y="5550600"/>
            <a:ext cx="3002048" cy="37608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00" name="楕円 99">
            <a:extLst>
              <a:ext uri="{FF2B5EF4-FFF2-40B4-BE49-F238E27FC236}">
                <a16:creationId xmlns:a16="http://schemas.microsoft.com/office/drawing/2014/main" id="{25B0DAA4-BF42-4E4A-A729-BEE71FD0E170}"/>
              </a:ext>
            </a:extLst>
          </p:cNvPr>
          <p:cNvSpPr/>
          <p:nvPr/>
        </p:nvSpPr>
        <p:spPr>
          <a:xfrm>
            <a:off x="4826704" y="4356941"/>
            <a:ext cx="377812" cy="1569746"/>
          </a:xfrm>
          <a:prstGeom prst="ellipse">
            <a:avLst/>
          </a:prstGeom>
          <a:noFill/>
          <a:ln w="38100">
            <a:solidFill>
              <a:schemeClr val="accent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1" name="楕円 100">
            <a:extLst>
              <a:ext uri="{FF2B5EF4-FFF2-40B4-BE49-F238E27FC236}">
                <a16:creationId xmlns:a16="http://schemas.microsoft.com/office/drawing/2014/main" id="{D17CA22E-D335-408C-AFC7-D69EF6D41CD0}"/>
              </a:ext>
            </a:extLst>
          </p:cNvPr>
          <p:cNvSpPr/>
          <p:nvPr/>
        </p:nvSpPr>
        <p:spPr>
          <a:xfrm>
            <a:off x="4826704" y="5324981"/>
            <a:ext cx="377812" cy="1207842"/>
          </a:xfrm>
          <a:prstGeom prst="ellipse">
            <a:avLst/>
          </a:prstGeom>
          <a:noFill/>
          <a:ln w="381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5" name="コンテンツ プレースホルダー 2">
            <a:extLst>
              <a:ext uri="{FF2B5EF4-FFF2-40B4-BE49-F238E27FC236}">
                <a16:creationId xmlns:a16="http://schemas.microsoft.com/office/drawing/2014/main" id="{35CD992D-06D6-4F79-97C3-F8E1A337F439}"/>
              </a:ext>
            </a:extLst>
          </p:cNvPr>
          <p:cNvSpPr txBox="1">
            <a:spLocks/>
          </p:cNvSpPr>
          <p:nvPr/>
        </p:nvSpPr>
        <p:spPr>
          <a:xfrm>
            <a:off x="5425830" y="5897110"/>
            <a:ext cx="1165755" cy="359839"/>
          </a:xfrm>
          <a:prstGeom prst="rect">
            <a:avLst/>
          </a:prstGeom>
          <a:solidFill>
            <a:schemeClr val="bg1"/>
          </a:solidFill>
          <a:ln w="28575">
            <a:solidFill>
              <a:schemeClr val="accent1"/>
            </a:solid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Aspect3</a:t>
            </a:r>
          </a:p>
        </p:txBody>
      </p:sp>
      <p:sp>
        <p:nvSpPr>
          <p:cNvPr id="106" name="コンテンツ プレースホルダー 2">
            <a:extLst>
              <a:ext uri="{FF2B5EF4-FFF2-40B4-BE49-F238E27FC236}">
                <a16:creationId xmlns:a16="http://schemas.microsoft.com/office/drawing/2014/main" id="{F9A5F67C-8642-43C0-A1C6-7692F6FBCA12}"/>
              </a:ext>
            </a:extLst>
          </p:cNvPr>
          <p:cNvSpPr txBox="1">
            <a:spLocks/>
          </p:cNvSpPr>
          <p:nvPr/>
        </p:nvSpPr>
        <p:spPr>
          <a:xfrm>
            <a:off x="2664039" y="641526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Lens</a:t>
            </a:r>
          </a:p>
        </p:txBody>
      </p:sp>
      <p:cxnSp>
        <p:nvCxnSpPr>
          <p:cNvPr id="104" name="直線矢印コネクタ 103">
            <a:extLst>
              <a:ext uri="{FF2B5EF4-FFF2-40B4-BE49-F238E27FC236}">
                <a16:creationId xmlns:a16="http://schemas.microsoft.com/office/drawing/2014/main" id="{2DD6234D-3598-4991-9948-CE275570AB62}"/>
              </a:ext>
            </a:extLst>
          </p:cNvPr>
          <p:cNvCxnSpPr/>
          <p:nvPr/>
        </p:nvCxnSpPr>
        <p:spPr>
          <a:xfrm flipH="1">
            <a:off x="8398006" y="4555152"/>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7" name="直線矢印コネクタ 106">
            <a:extLst>
              <a:ext uri="{FF2B5EF4-FFF2-40B4-BE49-F238E27FC236}">
                <a16:creationId xmlns:a16="http://schemas.microsoft.com/office/drawing/2014/main" id="{9DECB256-4FBD-4A62-99A1-30EADF9526B1}"/>
              </a:ext>
            </a:extLst>
          </p:cNvPr>
          <p:cNvCxnSpPr/>
          <p:nvPr/>
        </p:nvCxnSpPr>
        <p:spPr>
          <a:xfrm flipH="1">
            <a:off x="8398006" y="4782826"/>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8" name="直線矢印コネクタ 107">
            <a:extLst>
              <a:ext uri="{FF2B5EF4-FFF2-40B4-BE49-F238E27FC236}">
                <a16:creationId xmlns:a16="http://schemas.microsoft.com/office/drawing/2014/main" id="{8A0F7A90-4262-4EFC-A4EA-18E428192430}"/>
              </a:ext>
            </a:extLst>
          </p:cNvPr>
          <p:cNvCxnSpPr/>
          <p:nvPr/>
        </p:nvCxnSpPr>
        <p:spPr>
          <a:xfrm flipH="1">
            <a:off x="8398006" y="5025060"/>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9" name="直線矢印コネクタ 108">
            <a:extLst>
              <a:ext uri="{FF2B5EF4-FFF2-40B4-BE49-F238E27FC236}">
                <a16:creationId xmlns:a16="http://schemas.microsoft.com/office/drawing/2014/main" id="{D5622119-C3B4-40F9-AECC-97541D0E6E38}"/>
              </a:ext>
            </a:extLst>
          </p:cNvPr>
          <p:cNvCxnSpPr/>
          <p:nvPr/>
        </p:nvCxnSpPr>
        <p:spPr>
          <a:xfrm flipH="1">
            <a:off x="8398006" y="5256237"/>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0" name="直線矢印コネクタ 109">
            <a:extLst>
              <a:ext uri="{FF2B5EF4-FFF2-40B4-BE49-F238E27FC236}">
                <a16:creationId xmlns:a16="http://schemas.microsoft.com/office/drawing/2014/main" id="{28317F78-B662-417B-9509-B7BE7847B512}"/>
              </a:ext>
            </a:extLst>
          </p:cNvPr>
          <p:cNvCxnSpPr/>
          <p:nvPr/>
        </p:nvCxnSpPr>
        <p:spPr>
          <a:xfrm flipH="1">
            <a:off x="8398006" y="5492780"/>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1" name="直線矢印コネクタ 110">
            <a:extLst>
              <a:ext uri="{FF2B5EF4-FFF2-40B4-BE49-F238E27FC236}">
                <a16:creationId xmlns:a16="http://schemas.microsoft.com/office/drawing/2014/main" id="{130F30CE-9233-48FB-9D86-B8C3026E820B}"/>
              </a:ext>
            </a:extLst>
          </p:cNvPr>
          <p:cNvCxnSpPr/>
          <p:nvPr/>
        </p:nvCxnSpPr>
        <p:spPr>
          <a:xfrm flipH="1">
            <a:off x="8398006" y="5726439"/>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2" name="直線矢印コネクタ 111">
            <a:extLst>
              <a:ext uri="{FF2B5EF4-FFF2-40B4-BE49-F238E27FC236}">
                <a16:creationId xmlns:a16="http://schemas.microsoft.com/office/drawing/2014/main" id="{8363A98B-4B3B-4482-8D3A-9589DF0AFD69}"/>
              </a:ext>
            </a:extLst>
          </p:cNvPr>
          <p:cNvCxnSpPr/>
          <p:nvPr/>
        </p:nvCxnSpPr>
        <p:spPr>
          <a:xfrm flipH="1">
            <a:off x="8398006" y="5958256"/>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直線コネクタ 44">
            <a:extLst>
              <a:ext uri="{FF2B5EF4-FFF2-40B4-BE49-F238E27FC236}">
                <a16:creationId xmlns:a16="http://schemas.microsoft.com/office/drawing/2014/main" id="{C84618C3-C70C-438A-82FA-D01746E6BB23}"/>
              </a:ext>
            </a:extLst>
          </p:cNvPr>
          <p:cNvCxnSpPr>
            <a:cxnSpLocks/>
            <a:stCxn id="18" idx="1"/>
          </p:cNvCxnSpPr>
          <p:nvPr/>
        </p:nvCxnSpPr>
        <p:spPr>
          <a:xfrm flipH="1" flipV="1">
            <a:off x="5027188" y="3580718"/>
            <a:ext cx="2990469" cy="97443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A9E4F2EC-5E95-4526-91D3-3FB639538BE0}"/>
              </a:ext>
            </a:extLst>
          </p:cNvPr>
          <p:cNvCxnSpPr>
            <a:cxnSpLocks/>
          </p:cNvCxnSpPr>
          <p:nvPr/>
        </p:nvCxnSpPr>
        <p:spPr>
          <a:xfrm flipV="1">
            <a:off x="850332" y="3580717"/>
            <a:ext cx="4176855" cy="208292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F60AFDC2-37E1-4434-97E5-1FA8F1EA8CF6}"/>
              </a:ext>
            </a:extLst>
          </p:cNvPr>
          <p:cNvCxnSpPr>
            <a:cxnSpLocks/>
          </p:cNvCxnSpPr>
          <p:nvPr/>
        </p:nvCxnSpPr>
        <p:spPr>
          <a:xfrm flipH="1" flipV="1">
            <a:off x="5034709" y="5276476"/>
            <a:ext cx="2982949" cy="68178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E06B7CA5-5580-4E91-8F8A-6A01A579A3ED}"/>
              </a:ext>
            </a:extLst>
          </p:cNvPr>
          <p:cNvCxnSpPr>
            <a:cxnSpLocks/>
          </p:cNvCxnSpPr>
          <p:nvPr/>
        </p:nvCxnSpPr>
        <p:spPr>
          <a:xfrm flipH="1" flipV="1">
            <a:off x="5034711" y="5077766"/>
            <a:ext cx="2982946" cy="6443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772BA576-9D21-47A2-B3ED-3104D6923FE8}"/>
              </a:ext>
            </a:extLst>
          </p:cNvPr>
          <p:cNvCxnSpPr>
            <a:cxnSpLocks/>
          </p:cNvCxnSpPr>
          <p:nvPr/>
        </p:nvCxnSpPr>
        <p:spPr>
          <a:xfrm flipH="1" flipV="1">
            <a:off x="5034711" y="4806400"/>
            <a:ext cx="2982946" cy="68638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2E8FD286-0C6E-46E8-94CA-ED37B72BB97C}"/>
              </a:ext>
            </a:extLst>
          </p:cNvPr>
          <p:cNvCxnSpPr>
            <a:cxnSpLocks/>
          </p:cNvCxnSpPr>
          <p:nvPr/>
        </p:nvCxnSpPr>
        <p:spPr>
          <a:xfrm flipH="1" flipV="1">
            <a:off x="5034711" y="4561391"/>
            <a:ext cx="2982947" cy="68205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68FCEBC8-341B-4DC6-8972-4406F6AB94C2}"/>
              </a:ext>
            </a:extLst>
          </p:cNvPr>
          <p:cNvCxnSpPr>
            <a:cxnSpLocks/>
          </p:cNvCxnSpPr>
          <p:nvPr/>
        </p:nvCxnSpPr>
        <p:spPr>
          <a:xfrm flipH="1" flipV="1">
            <a:off x="5034711" y="4242683"/>
            <a:ext cx="2982946" cy="76840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3E45257F-A9B3-4DAF-B6CB-19AF487193B8}"/>
              </a:ext>
            </a:extLst>
          </p:cNvPr>
          <p:cNvCxnSpPr>
            <a:cxnSpLocks/>
          </p:cNvCxnSpPr>
          <p:nvPr/>
        </p:nvCxnSpPr>
        <p:spPr>
          <a:xfrm flipH="1" flipV="1">
            <a:off x="5027188" y="3907093"/>
            <a:ext cx="2990469" cy="88623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A23F24A4-5C8C-4320-B7C9-0EF852BF31B2}"/>
              </a:ext>
            </a:extLst>
          </p:cNvPr>
          <p:cNvCxnSpPr>
            <a:cxnSpLocks/>
            <a:stCxn id="56" idx="6"/>
          </p:cNvCxnSpPr>
          <p:nvPr/>
        </p:nvCxnSpPr>
        <p:spPr>
          <a:xfrm flipV="1">
            <a:off x="896678" y="3897391"/>
            <a:ext cx="4130509" cy="167202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D48D6EF5-AAAD-4D74-BCFE-4F53A468EFB5}"/>
              </a:ext>
            </a:extLst>
          </p:cNvPr>
          <p:cNvCxnSpPr>
            <a:cxnSpLocks/>
            <a:stCxn id="55" idx="6"/>
          </p:cNvCxnSpPr>
          <p:nvPr/>
        </p:nvCxnSpPr>
        <p:spPr>
          <a:xfrm flipV="1">
            <a:off x="896678" y="4238504"/>
            <a:ext cx="4130509" cy="122904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598A663-0976-4F03-9993-E0271A13F725}"/>
              </a:ext>
            </a:extLst>
          </p:cNvPr>
          <p:cNvCxnSpPr>
            <a:cxnSpLocks/>
            <a:stCxn id="54" idx="6"/>
          </p:cNvCxnSpPr>
          <p:nvPr/>
        </p:nvCxnSpPr>
        <p:spPr>
          <a:xfrm flipV="1">
            <a:off x="896678" y="4561392"/>
            <a:ext cx="4130509" cy="81475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5BC3B42A-52B0-4726-8EF2-72A6C0A73081}"/>
              </a:ext>
            </a:extLst>
          </p:cNvPr>
          <p:cNvCxnSpPr>
            <a:cxnSpLocks/>
            <a:stCxn id="53" idx="6"/>
          </p:cNvCxnSpPr>
          <p:nvPr/>
        </p:nvCxnSpPr>
        <p:spPr>
          <a:xfrm flipV="1">
            <a:off x="896678" y="4806079"/>
            <a:ext cx="4130509" cy="48108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E5749477-4FE7-4FC3-A351-CFE262B6F191}"/>
              </a:ext>
            </a:extLst>
          </p:cNvPr>
          <p:cNvCxnSpPr>
            <a:cxnSpLocks/>
            <a:stCxn id="52" idx="6"/>
          </p:cNvCxnSpPr>
          <p:nvPr/>
        </p:nvCxnSpPr>
        <p:spPr>
          <a:xfrm flipV="1">
            <a:off x="896678" y="5075374"/>
            <a:ext cx="4130509" cy="12174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6" name="直線コネクタ 85">
            <a:extLst>
              <a:ext uri="{FF2B5EF4-FFF2-40B4-BE49-F238E27FC236}">
                <a16:creationId xmlns:a16="http://schemas.microsoft.com/office/drawing/2014/main" id="{1849478E-04F9-450F-A285-C0DDF187C095}"/>
              </a:ext>
            </a:extLst>
          </p:cNvPr>
          <p:cNvCxnSpPr>
            <a:cxnSpLocks/>
            <a:stCxn id="51" idx="6"/>
          </p:cNvCxnSpPr>
          <p:nvPr/>
        </p:nvCxnSpPr>
        <p:spPr>
          <a:xfrm>
            <a:off x="896678" y="5102125"/>
            <a:ext cx="4130509" cy="16740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02" name="コンテンツ プレースホルダー 2">
            <a:extLst>
              <a:ext uri="{FF2B5EF4-FFF2-40B4-BE49-F238E27FC236}">
                <a16:creationId xmlns:a16="http://schemas.microsoft.com/office/drawing/2014/main" id="{2C1F3E7A-51F3-48CC-9922-1FC49BCB64B0}"/>
              </a:ext>
            </a:extLst>
          </p:cNvPr>
          <p:cNvSpPr txBox="1">
            <a:spLocks/>
          </p:cNvSpPr>
          <p:nvPr/>
        </p:nvSpPr>
        <p:spPr>
          <a:xfrm>
            <a:off x="5425831" y="3619664"/>
            <a:ext cx="1165755" cy="359839"/>
          </a:xfrm>
          <a:prstGeom prst="rect">
            <a:avLst/>
          </a:prstGeom>
          <a:solidFill>
            <a:schemeClr val="bg1"/>
          </a:solidFill>
          <a:ln w="28575">
            <a:solidFill>
              <a:srgbClr val="FF0000"/>
            </a:solid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Aspect1</a:t>
            </a:r>
          </a:p>
        </p:txBody>
      </p:sp>
      <p:sp>
        <p:nvSpPr>
          <p:cNvPr id="103" name="コンテンツ プレースホルダー 2">
            <a:extLst>
              <a:ext uri="{FF2B5EF4-FFF2-40B4-BE49-F238E27FC236}">
                <a16:creationId xmlns:a16="http://schemas.microsoft.com/office/drawing/2014/main" id="{557445F7-517D-40F2-8ED7-9528A23098CF}"/>
              </a:ext>
            </a:extLst>
          </p:cNvPr>
          <p:cNvSpPr txBox="1">
            <a:spLocks/>
          </p:cNvSpPr>
          <p:nvPr/>
        </p:nvSpPr>
        <p:spPr>
          <a:xfrm>
            <a:off x="5425830" y="4321048"/>
            <a:ext cx="1165755" cy="359839"/>
          </a:xfrm>
          <a:prstGeom prst="rect">
            <a:avLst/>
          </a:prstGeom>
          <a:solidFill>
            <a:schemeClr val="bg1"/>
          </a:solidFill>
          <a:ln w="28575">
            <a:solidFill>
              <a:srgbClr val="92D050"/>
            </a:solid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Aspect2</a:t>
            </a:r>
          </a:p>
        </p:txBody>
      </p:sp>
    </p:spTree>
    <p:extLst>
      <p:ext uri="{BB962C8B-B14F-4D97-AF65-F5344CB8AC3E}">
        <p14:creationId xmlns:p14="http://schemas.microsoft.com/office/powerpoint/2010/main" val="2412968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A3AF79BD-9FB7-427A-B200-05C447A51D29}"/>
              </a:ext>
            </a:extLst>
          </p:cNvPr>
          <p:cNvGrpSpPr/>
          <p:nvPr/>
        </p:nvGrpSpPr>
        <p:grpSpPr>
          <a:xfrm>
            <a:off x="1399795" y="4927275"/>
            <a:ext cx="135556" cy="736371"/>
            <a:chOff x="1589146" y="4927275"/>
            <a:chExt cx="135556" cy="736371"/>
          </a:xfrm>
        </p:grpSpPr>
        <p:sp>
          <p:nvSpPr>
            <p:cNvPr id="103" name="正方形/長方形 102">
              <a:extLst>
                <a:ext uri="{FF2B5EF4-FFF2-40B4-BE49-F238E27FC236}">
                  <a16:creationId xmlns:a16="http://schemas.microsoft.com/office/drawing/2014/main" id="{4FBDC749-F097-4759-81D8-7637BC10FAC2}"/>
                </a:ext>
              </a:extLst>
            </p:cNvPr>
            <p:cNvSpPr/>
            <p:nvPr/>
          </p:nvSpPr>
          <p:spPr>
            <a:xfrm>
              <a:off x="1589146" y="5073694"/>
              <a:ext cx="135556" cy="589952"/>
            </a:xfrm>
            <a:prstGeom prst="rect">
              <a:avLst/>
            </a:prstGeom>
            <a:solidFill>
              <a:schemeClr val="accent6">
                <a:lumMod val="60000"/>
                <a:lumOff val="4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二等辺三角形 1">
              <a:extLst>
                <a:ext uri="{FF2B5EF4-FFF2-40B4-BE49-F238E27FC236}">
                  <a16:creationId xmlns:a16="http://schemas.microsoft.com/office/drawing/2014/main" id="{3CC69BFB-A37C-40BE-A343-04050D594E77}"/>
                </a:ext>
              </a:extLst>
            </p:cNvPr>
            <p:cNvSpPr/>
            <p:nvPr/>
          </p:nvSpPr>
          <p:spPr>
            <a:xfrm>
              <a:off x="1589146" y="4927275"/>
              <a:ext cx="135556" cy="145595"/>
            </a:xfrm>
            <a:prstGeom prst="triangle">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二等辺三角形 106">
              <a:extLst>
                <a:ext uri="{FF2B5EF4-FFF2-40B4-BE49-F238E27FC236}">
                  <a16:creationId xmlns:a16="http://schemas.microsoft.com/office/drawing/2014/main" id="{B8175F1F-3BE3-4ABA-A0EA-8BB2A94E3EF7}"/>
                </a:ext>
              </a:extLst>
            </p:cNvPr>
            <p:cNvSpPr/>
            <p:nvPr/>
          </p:nvSpPr>
          <p:spPr>
            <a:xfrm>
              <a:off x="1634064" y="4933563"/>
              <a:ext cx="45719" cy="49105"/>
            </a:xfrm>
            <a:prstGeom prst="triangl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 name="正方形/長方形 3">
            <a:extLst>
              <a:ext uri="{FF2B5EF4-FFF2-40B4-BE49-F238E27FC236}">
                <a16:creationId xmlns:a16="http://schemas.microsoft.com/office/drawing/2014/main" id="{77D24BFF-3CC1-48C8-A7F4-6EA8FE6D1923}"/>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Image Processing using </a:t>
            </a:r>
            <a:r>
              <a:rPr lang="en-US" altLang="ja-JP" sz="2800" b="1" dirty="0" err="1"/>
              <a:t>Lytro</a:t>
            </a:r>
            <a:r>
              <a:rPr lang="en-US" altLang="ja-JP" sz="2800" b="1" dirty="0"/>
              <a:t> Illum</a:t>
            </a:r>
            <a:endParaRPr kumimoji="1" lang="ja-JP" altLang="en-US" sz="2400" b="1" dirty="0"/>
          </a:p>
        </p:txBody>
      </p:sp>
      <p:sp>
        <p:nvSpPr>
          <p:cNvPr id="6" name="正方形/長方形 5">
            <a:extLst>
              <a:ext uri="{FF2B5EF4-FFF2-40B4-BE49-F238E27FC236}">
                <a16:creationId xmlns:a16="http://schemas.microsoft.com/office/drawing/2014/main" id="{8AA5BFC9-140B-4263-B03F-60ABFF9219DB}"/>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72AACD39-6564-4098-AD1D-7A09016A1BE2}"/>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10</a:t>
            </a:r>
            <a:endParaRPr kumimoji="1" lang="ja-JP" altLang="en-US" sz="2800" b="1" dirty="0">
              <a:solidFill>
                <a:schemeClr val="bg1"/>
              </a:solidFill>
            </a:endParaRPr>
          </a:p>
        </p:txBody>
      </p:sp>
      <p:sp>
        <p:nvSpPr>
          <p:cNvPr id="10" name="正方形/長方形 9">
            <a:extLst>
              <a:ext uri="{FF2B5EF4-FFF2-40B4-BE49-F238E27FC236}">
                <a16:creationId xmlns:a16="http://schemas.microsoft.com/office/drawing/2014/main" id="{5711199C-C0A7-49BA-B4D2-0903E16CDE21}"/>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7BC923CA-6D3D-479C-9865-84F185F31C19}"/>
              </a:ext>
            </a:extLst>
          </p:cNvPr>
          <p:cNvSpPr txBox="1">
            <a:spLocks/>
          </p:cNvSpPr>
          <p:nvPr/>
        </p:nvSpPr>
        <p:spPr>
          <a:xfrm>
            <a:off x="381000" y="1250408"/>
            <a:ext cx="8369299" cy="3525708"/>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Principle of getting multi-focus image</a:t>
            </a:r>
          </a:p>
          <a:p>
            <a:pPr>
              <a:lnSpc>
                <a:spcPct val="100000"/>
              </a:lnSpc>
            </a:pPr>
            <a:r>
              <a:rPr lang="en-US" altLang="ja-JP" sz="2000" dirty="0">
                <a:solidFill>
                  <a:schemeClr val="tx2"/>
                </a:solidFill>
              </a:rPr>
              <a:t>Can get multiple images with slightly different focus</a:t>
            </a:r>
          </a:p>
          <a:p>
            <a:pPr>
              <a:lnSpc>
                <a:spcPct val="100000"/>
              </a:lnSpc>
            </a:pPr>
            <a:r>
              <a:rPr lang="en-US" altLang="ja-JP" sz="2000" dirty="0">
                <a:solidFill>
                  <a:schemeClr val="tx2"/>
                </a:solidFill>
              </a:rPr>
              <a:t>Light rays which pass the pencil in the figure</a:t>
            </a:r>
            <a:r>
              <a:rPr lang="ja-JP" altLang="en-US" sz="2000" dirty="0">
                <a:solidFill>
                  <a:schemeClr val="tx2"/>
                </a:solidFill>
              </a:rPr>
              <a:t> </a:t>
            </a:r>
            <a:r>
              <a:rPr lang="en-US" altLang="ja-JP" sz="2000" dirty="0">
                <a:solidFill>
                  <a:schemeClr val="tx2"/>
                </a:solidFill>
              </a:rPr>
              <a:t>is</a:t>
            </a:r>
            <a:r>
              <a:rPr lang="ja-JP" altLang="en-US" sz="2000" dirty="0">
                <a:solidFill>
                  <a:schemeClr val="tx2"/>
                </a:solidFill>
              </a:rPr>
              <a:t> </a:t>
            </a:r>
            <a:r>
              <a:rPr lang="en-US" altLang="ja-JP" sz="2000" dirty="0">
                <a:solidFill>
                  <a:schemeClr val="tx2"/>
                </a:solidFill>
              </a:rPr>
              <a:t>recorded</a:t>
            </a:r>
            <a:r>
              <a:rPr lang="ja-JP" altLang="en-US" sz="2000" dirty="0">
                <a:solidFill>
                  <a:schemeClr val="tx2"/>
                </a:solidFill>
              </a:rPr>
              <a:t> </a:t>
            </a:r>
            <a:r>
              <a:rPr lang="en-US" altLang="ja-JP" sz="2000" dirty="0">
                <a:solidFill>
                  <a:schemeClr val="tx2"/>
                </a:solidFill>
              </a:rPr>
              <a:t>on</a:t>
            </a:r>
            <a:r>
              <a:rPr lang="ja-JP" altLang="en-US" sz="2000" dirty="0">
                <a:solidFill>
                  <a:schemeClr val="tx2"/>
                </a:solidFill>
              </a:rPr>
              <a:t> </a:t>
            </a:r>
            <a:r>
              <a:rPr lang="en-US" altLang="ja-JP" sz="2000" dirty="0">
                <a:solidFill>
                  <a:schemeClr val="tx2"/>
                </a:solidFill>
              </a:rPr>
              <a:t>ray</a:t>
            </a:r>
          </a:p>
          <a:p>
            <a:pPr marL="0" indent="0">
              <a:lnSpc>
                <a:spcPct val="100000"/>
              </a:lnSpc>
              <a:buNone/>
            </a:pPr>
            <a:r>
              <a:rPr lang="en-US" altLang="ja-JP" sz="2000" dirty="0">
                <a:solidFill>
                  <a:schemeClr val="tx2"/>
                </a:solidFill>
              </a:rPr>
              <a:t>     sensors covered by different micro-lens</a:t>
            </a:r>
          </a:p>
          <a:p>
            <a:pPr>
              <a:lnSpc>
                <a:spcPct val="100000"/>
              </a:lnSpc>
            </a:pPr>
            <a:r>
              <a:rPr lang="en-US" altLang="ja-JP" sz="2000" dirty="0">
                <a:solidFill>
                  <a:schemeClr val="tx2"/>
                </a:solidFill>
              </a:rPr>
              <a:t>By</a:t>
            </a:r>
            <a:r>
              <a:rPr lang="ja-JP" altLang="en-US" sz="2000" dirty="0">
                <a:solidFill>
                  <a:schemeClr val="tx2"/>
                </a:solidFill>
              </a:rPr>
              <a:t> </a:t>
            </a:r>
            <a:r>
              <a:rPr lang="en-US" altLang="ja-JP" sz="2000" dirty="0">
                <a:solidFill>
                  <a:schemeClr val="tx2"/>
                </a:solidFill>
              </a:rPr>
              <a:t>averaging,</a:t>
            </a:r>
            <a:r>
              <a:rPr lang="ja-JP" altLang="en-US" sz="2000" dirty="0">
                <a:solidFill>
                  <a:schemeClr val="tx2"/>
                </a:solidFill>
              </a:rPr>
              <a:t> </a:t>
            </a:r>
            <a:r>
              <a:rPr lang="en-US" altLang="ja-JP" sz="2000" dirty="0">
                <a:solidFill>
                  <a:schemeClr val="tx2"/>
                </a:solidFill>
              </a:rPr>
              <a:t>we can get </a:t>
            </a:r>
            <a:r>
              <a:rPr lang="en-US" altLang="ja-JP" sz="2000" b="1" dirty="0">
                <a:solidFill>
                  <a:srgbClr val="FF5050"/>
                </a:solidFill>
              </a:rPr>
              <a:t>an image with different focus from with </a:t>
            </a:r>
          </a:p>
          <a:p>
            <a:pPr marL="0" indent="0">
              <a:lnSpc>
                <a:spcPct val="100000"/>
              </a:lnSpc>
              <a:buNone/>
            </a:pPr>
            <a:r>
              <a:rPr lang="en-US" altLang="ja-JP" sz="2000" b="1" dirty="0">
                <a:solidFill>
                  <a:srgbClr val="FF5050"/>
                </a:solidFill>
              </a:rPr>
              <a:t>     when we took the picture</a:t>
            </a:r>
          </a:p>
        </p:txBody>
      </p:sp>
      <p:cxnSp>
        <p:nvCxnSpPr>
          <p:cNvPr id="15" name="直線コネクタ 14">
            <a:extLst>
              <a:ext uri="{FF2B5EF4-FFF2-40B4-BE49-F238E27FC236}">
                <a16:creationId xmlns:a16="http://schemas.microsoft.com/office/drawing/2014/main" id="{2B0D03BB-9356-4723-9AA2-8E4C5B6070B7}"/>
              </a:ext>
            </a:extLst>
          </p:cNvPr>
          <p:cNvCxnSpPr>
            <a:cxnSpLocks/>
            <a:endCxn id="96" idx="2"/>
          </p:cNvCxnSpPr>
          <p:nvPr/>
        </p:nvCxnSpPr>
        <p:spPr>
          <a:xfrm flipH="1">
            <a:off x="780624" y="5395470"/>
            <a:ext cx="4246563" cy="268176"/>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D519F7D7-68E3-45F0-8E70-E006341CDC4F}"/>
              </a:ext>
            </a:extLst>
          </p:cNvPr>
          <p:cNvCxnSpPr>
            <a:cxnSpLocks/>
            <a:stCxn id="19" idx="1"/>
          </p:cNvCxnSpPr>
          <p:nvPr/>
        </p:nvCxnSpPr>
        <p:spPr>
          <a:xfrm flipH="1">
            <a:off x="5027187" y="4397925"/>
            <a:ext cx="2990469" cy="997545"/>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正方形/長方形 18">
            <a:extLst>
              <a:ext uri="{FF2B5EF4-FFF2-40B4-BE49-F238E27FC236}">
                <a16:creationId xmlns:a16="http://schemas.microsoft.com/office/drawing/2014/main" id="{642C9D26-E949-4226-BDEA-18F479061021}"/>
              </a:ext>
            </a:extLst>
          </p:cNvPr>
          <p:cNvSpPr/>
          <p:nvPr/>
        </p:nvSpPr>
        <p:spPr>
          <a:xfrm>
            <a:off x="8017656" y="4359081"/>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BBE31A67-AC35-42DD-912E-720041CEF681}"/>
              </a:ext>
            </a:extLst>
          </p:cNvPr>
          <p:cNvSpPr/>
          <p:nvPr/>
        </p:nvSpPr>
        <p:spPr>
          <a:xfrm>
            <a:off x="8017656" y="4438623"/>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1C6F893A-E6CB-44C3-B6BC-7E007E85CD62}"/>
              </a:ext>
            </a:extLst>
          </p:cNvPr>
          <p:cNvSpPr/>
          <p:nvPr/>
        </p:nvSpPr>
        <p:spPr>
          <a:xfrm>
            <a:off x="8017656" y="4516309"/>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C1DFE0BE-DE6A-4A4E-A7F9-410F20BB1DDA}"/>
              </a:ext>
            </a:extLst>
          </p:cNvPr>
          <p:cNvSpPr/>
          <p:nvPr/>
        </p:nvSpPr>
        <p:spPr>
          <a:xfrm>
            <a:off x="8017656" y="4593994"/>
            <a:ext cx="326349" cy="7768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06515161-2F25-4D93-AC61-D9E5065D8F0B}"/>
              </a:ext>
            </a:extLst>
          </p:cNvPr>
          <p:cNvSpPr/>
          <p:nvPr/>
        </p:nvSpPr>
        <p:spPr>
          <a:xfrm>
            <a:off x="8017656" y="4671680"/>
            <a:ext cx="326349" cy="7768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FBE3438D-84E0-458B-B635-2CA194E0F5C3}"/>
              </a:ext>
            </a:extLst>
          </p:cNvPr>
          <p:cNvSpPr/>
          <p:nvPr/>
        </p:nvSpPr>
        <p:spPr>
          <a:xfrm>
            <a:off x="8017656" y="4749366"/>
            <a:ext cx="326349" cy="7768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752F49FC-24C4-4B7F-995A-2AC436086BB8}"/>
              </a:ext>
            </a:extLst>
          </p:cNvPr>
          <p:cNvSpPr/>
          <p:nvPr/>
        </p:nvSpPr>
        <p:spPr>
          <a:xfrm>
            <a:off x="8017656" y="4825374"/>
            <a:ext cx="326349" cy="7768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a:extLst>
              <a:ext uri="{FF2B5EF4-FFF2-40B4-BE49-F238E27FC236}">
                <a16:creationId xmlns:a16="http://schemas.microsoft.com/office/drawing/2014/main" id="{E21C234A-523F-4CF1-97A8-C8BF8DA429A6}"/>
              </a:ext>
            </a:extLst>
          </p:cNvPr>
          <p:cNvSpPr/>
          <p:nvPr/>
        </p:nvSpPr>
        <p:spPr>
          <a:xfrm>
            <a:off x="8017656" y="4904916"/>
            <a:ext cx="326349" cy="7768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正方形/長方形 26">
            <a:extLst>
              <a:ext uri="{FF2B5EF4-FFF2-40B4-BE49-F238E27FC236}">
                <a16:creationId xmlns:a16="http://schemas.microsoft.com/office/drawing/2014/main" id="{1EEA1414-7096-48C3-A920-16080E35E5CD}"/>
              </a:ext>
            </a:extLst>
          </p:cNvPr>
          <p:cNvSpPr/>
          <p:nvPr/>
        </p:nvSpPr>
        <p:spPr>
          <a:xfrm>
            <a:off x="8017656" y="4982601"/>
            <a:ext cx="326349" cy="7768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B5563277-D5EA-4D93-9C51-A01917BFC129}"/>
              </a:ext>
            </a:extLst>
          </p:cNvPr>
          <p:cNvSpPr/>
          <p:nvPr/>
        </p:nvSpPr>
        <p:spPr>
          <a:xfrm>
            <a:off x="8017656" y="5060287"/>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0F35A385-9AE6-4D20-812C-C7712A2C2085}"/>
              </a:ext>
            </a:extLst>
          </p:cNvPr>
          <p:cNvSpPr/>
          <p:nvPr/>
        </p:nvSpPr>
        <p:spPr>
          <a:xfrm>
            <a:off x="8017656" y="5137973"/>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76110600-3074-40AF-A44B-9C35A28789FB}"/>
              </a:ext>
            </a:extLst>
          </p:cNvPr>
          <p:cNvSpPr/>
          <p:nvPr/>
        </p:nvSpPr>
        <p:spPr>
          <a:xfrm>
            <a:off x="8017656" y="5215658"/>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正方形/長方形 30">
            <a:extLst>
              <a:ext uri="{FF2B5EF4-FFF2-40B4-BE49-F238E27FC236}">
                <a16:creationId xmlns:a16="http://schemas.microsoft.com/office/drawing/2014/main" id="{D07DD7E6-7C26-45FB-8AD7-DD0C9B45E4D7}"/>
              </a:ext>
            </a:extLst>
          </p:cNvPr>
          <p:cNvSpPr/>
          <p:nvPr/>
        </p:nvSpPr>
        <p:spPr>
          <a:xfrm>
            <a:off x="8017656" y="5295893"/>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正方形/長方形 31">
            <a:extLst>
              <a:ext uri="{FF2B5EF4-FFF2-40B4-BE49-F238E27FC236}">
                <a16:creationId xmlns:a16="http://schemas.microsoft.com/office/drawing/2014/main" id="{B895199A-26C9-4B74-BC9B-33EDE2EAE858}"/>
              </a:ext>
            </a:extLst>
          </p:cNvPr>
          <p:cNvSpPr/>
          <p:nvPr/>
        </p:nvSpPr>
        <p:spPr>
          <a:xfrm>
            <a:off x="8017656" y="5375435"/>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2BA9D13A-D64B-4D52-AEDC-603C3A31431E}"/>
              </a:ext>
            </a:extLst>
          </p:cNvPr>
          <p:cNvSpPr/>
          <p:nvPr/>
        </p:nvSpPr>
        <p:spPr>
          <a:xfrm>
            <a:off x="8017656" y="5453120"/>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82066476-98CF-4ECA-B989-17474EC18EC1}"/>
              </a:ext>
            </a:extLst>
          </p:cNvPr>
          <p:cNvSpPr/>
          <p:nvPr/>
        </p:nvSpPr>
        <p:spPr>
          <a:xfrm>
            <a:off x="8017656" y="5530806"/>
            <a:ext cx="326349" cy="7768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51944FE7-0DBA-4236-BEB7-E526A051B614}"/>
              </a:ext>
            </a:extLst>
          </p:cNvPr>
          <p:cNvSpPr/>
          <p:nvPr/>
        </p:nvSpPr>
        <p:spPr>
          <a:xfrm>
            <a:off x="8017656" y="5608492"/>
            <a:ext cx="326349" cy="7768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FAD0C12B-3056-4A0B-952B-AEDFD586A5DC}"/>
              </a:ext>
            </a:extLst>
          </p:cNvPr>
          <p:cNvSpPr/>
          <p:nvPr/>
        </p:nvSpPr>
        <p:spPr>
          <a:xfrm>
            <a:off x="8017656" y="5686176"/>
            <a:ext cx="326349" cy="7768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B58797AA-BE98-4376-8754-F0017A42734C}"/>
              </a:ext>
            </a:extLst>
          </p:cNvPr>
          <p:cNvSpPr/>
          <p:nvPr/>
        </p:nvSpPr>
        <p:spPr>
          <a:xfrm>
            <a:off x="8017656" y="5762186"/>
            <a:ext cx="326349" cy="7768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正方形/長方形 37">
            <a:extLst>
              <a:ext uri="{FF2B5EF4-FFF2-40B4-BE49-F238E27FC236}">
                <a16:creationId xmlns:a16="http://schemas.microsoft.com/office/drawing/2014/main" id="{3E80869C-B0B5-469D-B3D5-22735C564BD4}"/>
              </a:ext>
            </a:extLst>
          </p:cNvPr>
          <p:cNvSpPr/>
          <p:nvPr/>
        </p:nvSpPr>
        <p:spPr>
          <a:xfrm>
            <a:off x="8017656" y="5841727"/>
            <a:ext cx="326349" cy="7768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B807BC29-8D87-47BE-9F38-2D856191A6BB}"/>
              </a:ext>
            </a:extLst>
          </p:cNvPr>
          <p:cNvSpPr/>
          <p:nvPr/>
        </p:nvSpPr>
        <p:spPr>
          <a:xfrm>
            <a:off x="8017656" y="5919413"/>
            <a:ext cx="326349" cy="7768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0" name="グループ化 39">
            <a:extLst>
              <a:ext uri="{FF2B5EF4-FFF2-40B4-BE49-F238E27FC236}">
                <a16:creationId xmlns:a16="http://schemas.microsoft.com/office/drawing/2014/main" id="{2AB3B8DC-5C7E-4BEA-B7B8-5E743026471D}"/>
              </a:ext>
            </a:extLst>
          </p:cNvPr>
          <p:cNvGrpSpPr/>
          <p:nvPr/>
        </p:nvGrpSpPr>
        <p:grpSpPr>
          <a:xfrm>
            <a:off x="667657" y="4835827"/>
            <a:ext cx="234359" cy="827819"/>
            <a:chOff x="1365800" y="4646917"/>
            <a:chExt cx="286544" cy="1215614"/>
          </a:xfrm>
        </p:grpSpPr>
        <p:sp>
          <p:nvSpPr>
            <p:cNvPr id="96" name="正方形/長方形 95">
              <a:extLst>
                <a:ext uri="{FF2B5EF4-FFF2-40B4-BE49-F238E27FC236}">
                  <a16:creationId xmlns:a16="http://schemas.microsoft.com/office/drawing/2014/main" id="{7CCAD677-6128-4C14-8C2E-02C6EA734766}"/>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7" name="涙形 96">
              <a:extLst>
                <a:ext uri="{FF2B5EF4-FFF2-40B4-BE49-F238E27FC236}">
                  <a16:creationId xmlns:a16="http://schemas.microsoft.com/office/drawing/2014/main" id="{1E50A730-71FE-4542-8810-303B3630E7AD}"/>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正方形/長方形 97">
              <a:extLst>
                <a:ext uri="{FF2B5EF4-FFF2-40B4-BE49-F238E27FC236}">
                  <a16:creationId xmlns:a16="http://schemas.microsoft.com/office/drawing/2014/main" id="{AD10F8DD-6CE6-429A-818D-96C4933EFA4F}"/>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9" name="涙形 98">
              <a:extLst>
                <a:ext uri="{FF2B5EF4-FFF2-40B4-BE49-F238E27FC236}">
                  <a16:creationId xmlns:a16="http://schemas.microsoft.com/office/drawing/2014/main" id="{93101C9D-6742-4D26-95B8-9A19168CF5F4}"/>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1" name="楕円 40">
            <a:extLst>
              <a:ext uri="{FF2B5EF4-FFF2-40B4-BE49-F238E27FC236}">
                <a16:creationId xmlns:a16="http://schemas.microsoft.com/office/drawing/2014/main" id="{982A51EE-594F-41DB-9164-AAEA5003194F}"/>
              </a:ext>
            </a:extLst>
          </p:cNvPr>
          <p:cNvSpPr/>
          <p:nvPr/>
        </p:nvSpPr>
        <p:spPr>
          <a:xfrm>
            <a:off x="7689587" y="4360847"/>
            <a:ext cx="178020" cy="23323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楕円 41">
            <a:extLst>
              <a:ext uri="{FF2B5EF4-FFF2-40B4-BE49-F238E27FC236}">
                <a16:creationId xmlns:a16="http://schemas.microsoft.com/office/drawing/2014/main" id="{37F7DA70-2B80-4A47-87EF-C27AA37C8F95}"/>
              </a:ext>
            </a:extLst>
          </p:cNvPr>
          <p:cNvSpPr/>
          <p:nvPr/>
        </p:nvSpPr>
        <p:spPr>
          <a:xfrm>
            <a:off x="7689587" y="4601774"/>
            <a:ext cx="178020" cy="233236"/>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楕円 42">
            <a:extLst>
              <a:ext uri="{FF2B5EF4-FFF2-40B4-BE49-F238E27FC236}">
                <a16:creationId xmlns:a16="http://schemas.microsoft.com/office/drawing/2014/main" id="{1EE95F36-0EC7-494A-B7D9-5038320587D7}"/>
              </a:ext>
            </a:extLst>
          </p:cNvPr>
          <p:cNvSpPr/>
          <p:nvPr/>
        </p:nvSpPr>
        <p:spPr>
          <a:xfrm>
            <a:off x="7689587" y="4833285"/>
            <a:ext cx="178020" cy="23323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楕円 43">
            <a:extLst>
              <a:ext uri="{FF2B5EF4-FFF2-40B4-BE49-F238E27FC236}">
                <a16:creationId xmlns:a16="http://schemas.microsoft.com/office/drawing/2014/main" id="{04007137-DEF3-4192-94D8-75C44798F238}"/>
              </a:ext>
            </a:extLst>
          </p:cNvPr>
          <p:cNvSpPr/>
          <p:nvPr/>
        </p:nvSpPr>
        <p:spPr>
          <a:xfrm>
            <a:off x="7689587" y="5071124"/>
            <a:ext cx="178020" cy="23323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楕円 44">
            <a:extLst>
              <a:ext uri="{FF2B5EF4-FFF2-40B4-BE49-F238E27FC236}">
                <a16:creationId xmlns:a16="http://schemas.microsoft.com/office/drawing/2014/main" id="{03149F0C-3773-4108-82DB-717148ECEB47}"/>
              </a:ext>
            </a:extLst>
          </p:cNvPr>
          <p:cNvSpPr/>
          <p:nvPr/>
        </p:nvSpPr>
        <p:spPr>
          <a:xfrm>
            <a:off x="7689587" y="5307371"/>
            <a:ext cx="178020" cy="2332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楕円 45">
            <a:extLst>
              <a:ext uri="{FF2B5EF4-FFF2-40B4-BE49-F238E27FC236}">
                <a16:creationId xmlns:a16="http://schemas.microsoft.com/office/drawing/2014/main" id="{E1EBDD88-6111-447D-BCD7-61E24D696D01}"/>
              </a:ext>
            </a:extLst>
          </p:cNvPr>
          <p:cNvSpPr/>
          <p:nvPr/>
        </p:nvSpPr>
        <p:spPr>
          <a:xfrm>
            <a:off x="7689587" y="5537418"/>
            <a:ext cx="178020" cy="23323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楕円 46">
            <a:extLst>
              <a:ext uri="{FF2B5EF4-FFF2-40B4-BE49-F238E27FC236}">
                <a16:creationId xmlns:a16="http://schemas.microsoft.com/office/drawing/2014/main" id="{92A54F6B-1A21-4794-8A65-B3933EE3F19A}"/>
              </a:ext>
            </a:extLst>
          </p:cNvPr>
          <p:cNvSpPr/>
          <p:nvPr/>
        </p:nvSpPr>
        <p:spPr>
          <a:xfrm>
            <a:off x="7689587" y="5763951"/>
            <a:ext cx="178020" cy="23323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楕円 48">
            <a:extLst>
              <a:ext uri="{FF2B5EF4-FFF2-40B4-BE49-F238E27FC236}">
                <a16:creationId xmlns:a16="http://schemas.microsoft.com/office/drawing/2014/main" id="{97543DA8-CC71-494C-8953-3D3F6AD954B9}"/>
              </a:ext>
            </a:extLst>
          </p:cNvPr>
          <p:cNvSpPr/>
          <p:nvPr/>
        </p:nvSpPr>
        <p:spPr>
          <a:xfrm>
            <a:off x="4790590" y="3429000"/>
            <a:ext cx="458148" cy="3164168"/>
          </a:xfrm>
          <a:prstGeom prst="ellips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1" name="直線コネクタ 50">
            <a:extLst>
              <a:ext uri="{FF2B5EF4-FFF2-40B4-BE49-F238E27FC236}">
                <a16:creationId xmlns:a16="http://schemas.microsoft.com/office/drawing/2014/main" id="{2F70482A-D95D-4D8B-9A73-7422A9C8BA13}"/>
              </a:ext>
            </a:extLst>
          </p:cNvPr>
          <p:cNvCxnSpPr>
            <a:cxnSpLocks/>
          </p:cNvCxnSpPr>
          <p:nvPr/>
        </p:nvCxnSpPr>
        <p:spPr>
          <a:xfrm flipV="1">
            <a:off x="863947" y="4451377"/>
            <a:ext cx="4155716" cy="121227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52" name="楕円 51">
            <a:extLst>
              <a:ext uri="{FF2B5EF4-FFF2-40B4-BE49-F238E27FC236}">
                <a16:creationId xmlns:a16="http://schemas.microsoft.com/office/drawing/2014/main" id="{0C76EB95-1EEE-48FC-8DB2-A62EB6C6CD90}"/>
              </a:ext>
            </a:extLst>
          </p:cNvPr>
          <p:cNvSpPr/>
          <p:nvPr/>
        </p:nvSpPr>
        <p:spPr>
          <a:xfrm>
            <a:off x="790492" y="5625296"/>
            <a:ext cx="106186" cy="8841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3" name="直線コネクタ 52">
            <a:extLst>
              <a:ext uri="{FF2B5EF4-FFF2-40B4-BE49-F238E27FC236}">
                <a16:creationId xmlns:a16="http://schemas.microsoft.com/office/drawing/2014/main" id="{BBF9885C-5786-4287-86B0-533DAEC1FF5B}"/>
              </a:ext>
            </a:extLst>
          </p:cNvPr>
          <p:cNvCxnSpPr>
            <a:cxnSpLocks/>
            <a:stCxn id="20" idx="1"/>
          </p:cNvCxnSpPr>
          <p:nvPr/>
        </p:nvCxnSpPr>
        <p:spPr>
          <a:xfrm flipH="1" flipV="1">
            <a:off x="5019663" y="4451377"/>
            <a:ext cx="2997993" cy="2609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1D9D9A03-0661-4DB2-9678-B36B8C916457}"/>
              </a:ext>
            </a:extLst>
          </p:cNvPr>
          <p:cNvSpPr/>
          <p:nvPr/>
        </p:nvSpPr>
        <p:spPr>
          <a:xfrm>
            <a:off x="790492" y="5057917"/>
            <a:ext cx="106186" cy="8841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楕円 54">
            <a:extLst>
              <a:ext uri="{FF2B5EF4-FFF2-40B4-BE49-F238E27FC236}">
                <a16:creationId xmlns:a16="http://schemas.microsoft.com/office/drawing/2014/main" id="{E8191DE7-0CDF-496E-9E5F-CD3E320546DC}"/>
              </a:ext>
            </a:extLst>
          </p:cNvPr>
          <p:cNvSpPr/>
          <p:nvPr/>
        </p:nvSpPr>
        <p:spPr>
          <a:xfrm>
            <a:off x="790492" y="5152914"/>
            <a:ext cx="106186" cy="88413"/>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楕円 55">
            <a:extLst>
              <a:ext uri="{FF2B5EF4-FFF2-40B4-BE49-F238E27FC236}">
                <a16:creationId xmlns:a16="http://schemas.microsoft.com/office/drawing/2014/main" id="{BD7A6B20-25DB-4A61-BC2E-47DBC5183A50}"/>
              </a:ext>
            </a:extLst>
          </p:cNvPr>
          <p:cNvSpPr/>
          <p:nvPr/>
        </p:nvSpPr>
        <p:spPr>
          <a:xfrm>
            <a:off x="790492" y="5242955"/>
            <a:ext cx="106186" cy="8841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楕円 56">
            <a:extLst>
              <a:ext uri="{FF2B5EF4-FFF2-40B4-BE49-F238E27FC236}">
                <a16:creationId xmlns:a16="http://schemas.microsoft.com/office/drawing/2014/main" id="{B3F78D45-DF6E-40F3-A07D-2B38162D4ED3}"/>
              </a:ext>
            </a:extLst>
          </p:cNvPr>
          <p:cNvSpPr/>
          <p:nvPr/>
        </p:nvSpPr>
        <p:spPr>
          <a:xfrm>
            <a:off x="790492" y="5331936"/>
            <a:ext cx="106186" cy="884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楕円 57">
            <a:extLst>
              <a:ext uri="{FF2B5EF4-FFF2-40B4-BE49-F238E27FC236}">
                <a16:creationId xmlns:a16="http://schemas.microsoft.com/office/drawing/2014/main" id="{4F6BC9E8-CF0A-4395-9B8A-638388083204}"/>
              </a:ext>
            </a:extLst>
          </p:cNvPr>
          <p:cNvSpPr/>
          <p:nvPr/>
        </p:nvSpPr>
        <p:spPr>
          <a:xfrm>
            <a:off x="790492" y="5423344"/>
            <a:ext cx="106186" cy="88413"/>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楕円 58">
            <a:extLst>
              <a:ext uri="{FF2B5EF4-FFF2-40B4-BE49-F238E27FC236}">
                <a16:creationId xmlns:a16="http://schemas.microsoft.com/office/drawing/2014/main" id="{08D53724-2BF9-449D-B3B6-10E5631044A5}"/>
              </a:ext>
            </a:extLst>
          </p:cNvPr>
          <p:cNvSpPr/>
          <p:nvPr/>
        </p:nvSpPr>
        <p:spPr>
          <a:xfrm>
            <a:off x="790492" y="5525211"/>
            <a:ext cx="106186" cy="8841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0" name="直線コネクタ 59">
            <a:extLst>
              <a:ext uri="{FF2B5EF4-FFF2-40B4-BE49-F238E27FC236}">
                <a16:creationId xmlns:a16="http://schemas.microsoft.com/office/drawing/2014/main" id="{E1E297AC-1457-4EBF-A3C5-9D6DEBEB6C8C}"/>
              </a:ext>
            </a:extLst>
          </p:cNvPr>
          <p:cNvCxnSpPr>
            <a:cxnSpLocks/>
          </p:cNvCxnSpPr>
          <p:nvPr/>
        </p:nvCxnSpPr>
        <p:spPr>
          <a:xfrm flipH="1" flipV="1">
            <a:off x="5019663" y="4695670"/>
            <a:ext cx="2997993" cy="2609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DE0431E0-5A1F-46B5-BD6E-45DAA3525561}"/>
              </a:ext>
            </a:extLst>
          </p:cNvPr>
          <p:cNvCxnSpPr>
            <a:cxnSpLocks/>
          </p:cNvCxnSpPr>
          <p:nvPr/>
        </p:nvCxnSpPr>
        <p:spPr>
          <a:xfrm flipH="1" flipV="1">
            <a:off x="5019663" y="4920518"/>
            <a:ext cx="2997993" cy="26090"/>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1D601B81-2C0B-4F06-A221-CF8D40B365C9}"/>
              </a:ext>
            </a:extLst>
          </p:cNvPr>
          <p:cNvCxnSpPr>
            <a:cxnSpLocks/>
          </p:cNvCxnSpPr>
          <p:nvPr/>
        </p:nvCxnSpPr>
        <p:spPr>
          <a:xfrm flipH="1" flipV="1">
            <a:off x="5019663" y="5395517"/>
            <a:ext cx="2997993" cy="2609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AA927EEC-0648-40E6-8142-8C9F14B045B8}"/>
              </a:ext>
            </a:extLst>
          </p:cNvPr>
          <p:cNvCxnSpPr>
            <a:cxnSpLocks/>
          </p:cNvCxnSpPr>
          <p:nvPr/>
        </p:nvCxnSpPr>
        <p:spPr>
          <a:xfrm flipH="1" flipV="1">
            <a:off x="5019663" y="5631562"/>
            <a:ext cx="2997993" cy="2609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D7683454-B17D-4D63-AB61-D6517A50637A}"/>
              </a:ext>
            </a:extLst>
          </p:cNvPr>
          <p:cNvCxnSpPr>
            <a:cxnSpLocks/>
          </p:cNvCxnSpPr>
          <p:nvPr/>
        </p:nvCxnSpPr>
        <p:spPr>
          <a:xfrm flipH="1" flipV="1">
            <a:off x="5019663" y="5861661"/>
            <a:ext cx="2997993" cy="26090"/>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6459E51B-F632-4BC6-AD84-3E0591DACA23}"/>
              </a:ext>
            </a:extLst>
          </p:cNvPr>
          <p:cNvCxnSpPr>
            <a:cxnSpLocks/>
            <a:endCxn id="59" idx="6"/>
          </p:cNvCxnSpPr>
          <p:nvPr/>
        </p:nvCxnSpPr>
        <p:spPr>
          <a:xfrm flipH="1">
            <a:off x="896678" y="4695670"/>
            <a:ext cx="4122984" cy="873747"/>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79178A75-0534-473A-9468-9AA765240334}"/>
              </a:ext>
            </a:extLst>
          </p:cNvPr>
          <p:cNvCxnSpPr>
            <a:cxnSpLocks/>
            <a:endCxn id="58" idx="6"/>
          </p:cNvCxnSpPr>
          <p:nvPr/>
        </p:nvCxnSpPr>
        <p:spPr>
          <a:xfrm flipH="1">
            <a:off x="896678" y="4927279"/>
            <a:ext cx="4122984" cy="540272"/>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5E771725-8811-4453-BC31-6EEECA0904E3}"/>
              </a:ext>
            </a:extLst>
          </p:cNvPr>
          <p:cNvCxnSpPr>
            <a:cxnSpLocks/>
            <a:endCxn id="56" idx="6"/>
          </p:cNvCxnSpPr>
          <p:nvPr/>
        </p:nvCxnSpPr>
        <p:spPr>
          <a:xfrm flipH="1" flipV="1">
            <a:off x="896678" y="5287161"/>
            <a:ext cx="4122984" cy="1032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8BD783BF-4AEF-46A0-8C38-15D873486F13}"/>
              </a:ext>
            </a:extLst>
          </p:cNvPr>
          <p:cNvCxnSpPr>
            <a:cxnSpLocks/>
            <a:endCxn id="55" idx="6"/>
          </p:cNvCxnSpPr>
          <p:nvPr/>
        </p:nvCxnSpPr>
        <p:spPr>
          <a:xfrm flipH="1" flipV="1">
            <a:off x="896678" y="5197121"/>
            <a:ext cx="4122984" cy="431937"/>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AED0FABF-9FE9-4A29-9A30-C0952FC9856C}"/>
              </a:ext>
            </a:extLst>
          </p:cNvPr>
          <p:cNvCxnSpPr>
            <a:cxnSpLocks/>
            <a:endCxn id="54" idx="6"/>
          </p:cNvCxnSpPr>
          <p:nvPr/>
        </p:nvCxnSpPr>
        <p:spPr>
          <a:xfrm flipH="1" flipV="1">
            <a:off x="896678" y="5102123"/>
            <a:ext cx="4130509" cy="759536"/>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DC3DF240-AD96-45FE-B094-DFD4EE5FA598}"/>
              </a:ext>
            </a:extLst>
          </p:cNvPr>
          <p:cNvCxnSpPr>
            <a:cxnSpLocks/>
          </p:cNvCxnSpPr>
          <p:nvPr/>
        </p:nvCxnSpPr>
        <p:spPr>
          <a:xfrm flipH="1" flipV="1">
            <a:off x="5034709" y="5276476"/>
            <a:ext cx="2982949" cy="681780"/>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E168ECDD-394C-4547-A729-FB48198E3E8F}"/>
              </a:ext>
            </a:extLst>
          </p:cNvPr>
          <p:cNvCxnSpPr>
            <a:cxnSpLocks/>
          </p:cNvCxnSpPr>
          <p:nvPr/>
        </p:nvCxnSpPr>
        <p:spPr>
          <a:xfrm flipH="1" flipV="1">
            <a:off x="5034711" y="5077766"/>
            <a:ext cx="2982946" cy="644316"/>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74B7F71-ADDC-445B-A32F-3F9558217D02}"/>
              </a:ext>
            </a:extLst>
          </p:cNvPr>
          <p:cNvCxnSpPr>
            <a:cxnSpLocks/>
          </p:cNvCxnSpPr>
          <p:nvPr/>
        </p:nvCxnSpPr>
        <p:spPr>
          <a:xfrm flipH="1">
            <a:off x="5034708" y="5574103"/>
            <a:ext cx="2982951" cy="713302"/>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F6F45493-6185-4E65-98D9-0299310262EF}"/>
              </a:ext>
            </a:extLst>
          </p:cNvPr>
          <p:cNvCxnSpPr>
            <a:cxnSpLocks/>
          </p:cNvCxnSpPr>
          <p:nvPr/>
        </p:nvCxnSpPr>
        <p:spPr>
          <a:xfrm flipH="1" flipV="1">
            <a:off x="5034711" y="4806400"/>
            <a:ext cx="2982946" cy="68638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19E95271-D821-42D0-8978-492312ECE571}"/>
              </a:ext>
            </a:extLst>
          </p:cNvPr>
          <p:cNvCxnSpPr>
            <a:cxnSpLocks/>
          </p:cNvCxnSpPr>
          <p:nvPr/>
        </p:nvCxnSpPr>
        <p:spPr>
          <a:xfrm flipH="1">
            <a:off x="5034711" y="5351054"/>
            <a:ext cx="2982946" cy="74967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6BB69A81-D98D-499B-8038-E3B304DDAA2E}"/>
              </a:ext>
            </a:extLst>
          </p:cNvPr>
          <p:cNvCxnSpPr>
            <a:cxnSpLocks/>
          </p:cNvCxnSpPr>
          <p:nvPr/>
        </p:nvCxnSpPr>
        <p:spPr>
          <a:xfrm flipH="1" flipV="1">
            <a:off x="5034711" y="4561391"/>
            <a:ext cx="2982947" cy="68205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4AD82215-4CAC-4F9F-AB8C-19D138BC3583}"/>
              </a:ext>
            </a:extLst>
          </p:cNvPr>
          <p:cNvCxnSpPr>
            <a:cxnSpLocks/>
          </p:cNvCxnSpPr>
          <p:nvPr/>
        </p:nvCxnSpPr>
        <p:spPr>
          <a:xfrm flipH="1">
            <a:off x="5042733" y="5094199"/>
            <a:ext cx="2974924" cy="81144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9C0B9558-FA5F-45CA-820D-88F3857D7EE1}"/>
              </a:ext>
            </a:extLst>
          </p:cNvPr>
          <p:cNvCxnSpPr>
            <a:cxnSpLocks/>
          </p:cNvCxnSpPr>
          <p:nvPr/>
        </p:nvCxnSpPr>
        <p:spPr>
          <a:xfrm flipH="1" flipV="1">
            <a:off x="5034711" y="4242683"/>
            <a:ext cx="2982946" cy="768401"/>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43608971-F132-4CAF-A936-C4629D7851FE}"/>
              </a:ext>
            </a:extLst>
          </p:cNvPr>
          <p:cNvCxnSpPr>
            <a:cxnSpLocks/>
          </p:cNvCxnSpPr>
          <p:nvPr/>
        </p:nvCxnSpPr>
        <p:spPr>
          <a:xfrm flipH="1">
            <a:off x="5027188" y="4869661"/>
            <a:ext cx="2990469" cy="835365"/>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EB2D702B-73D9-408B-A2DB-4B5578009DEB}"/>
              </a:ext>
            </a:extLst>
          </p:cNvPr>
          <p:cNvCxnSpPr>
            <a:cxnSpLocks/>
          </p:cNvCxnSpPr>
          <p:nvPr/>
        </p:nvCxnSpPr>
        <p:spPr>
          <a:xfrm flipH="1" flipV="1">
            <a:off x="5027188" y="3907093"/>
            <a:ext cx="2990469" cy="886231"/>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81EA0240-44A1-44B7-BCFC-51A50C5A457F}"/>
              </a:ext>
            </a:extLst>
          </p:cNvPr>
          <p:cNvCxnSpPr>
            <a:cxnSpLocks/>
          </p:cNvCxnSpPr>
          <p:nvPr/>
        </p:nvCxnSpPr>
        <p:spPr>
          <a:xfrm flipH="1">
            <a:off x="5027188" y="4644774"/>
            <a:ext cx="2990469" cy="902464"/>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1356A56C-C1A7-4F76-8B04-4B0D12ACD4D2}"/>
              </a:ext>
            </a:extLst>
          </p:cNvPr>
          <p:cNvCxnSpPr>
            <a:cxnSpLocks/>
            <a:stCxn id="59" idx="6"/>
          </p:cNvCxnSpPr>
          <p:nvPr/>
        </p:nvCxnSpPr>
        <p:spPr>
          <a:xfrm flipV="1">
            <a:off x="896678" y="3897391"/>
            <a:ext cx="4130509" cy="1672024"/>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8ED5B863-BD39-4EEF-855F-9BDA0A846B77}"/>
              </a:ext>
            </a:extLst>
          </p:cNvPr>
          <p:cNvCxnSpPr>
            <a:cxnSpLocks/>
            <a:stCxn id="58" idx="6"/>
          </p:cNvCxnSpPr>
          <p:nvPr/>
        </p:nvCxnSpPr>
        <p:spPr>
          <a:xfrm flipV="1">
            <a:off x="896678" y="4238504"/>
            <a:ext cx="4130509" cy="1229046"/>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86" name="直線コネクタ 85">
            <a:extLst>
              <a:ext uri="{FF2B5EF4-FFF2-40B4-BE49-F238E27FC236}">
                <a16:creationId xmlns:a16="http://schemas.microsoft.com/office/drawing/2014/main" id="{99BFEA33-8F06-4125-B1EC-16E435A2EBEC}"/>
              </a:ext>
            </a:extLst>
          </p:cNvPr>
          <p:cNvCxnSpPr>
            <a:cxnSpLocks/>
            <a:stCxn id="57" idx="6"/>
          </p:cNvCxnSpPr>
          <p:nvPr/>
        </p:nvCxnSpPr>
        <p:spPr>
          <a:xfrm flipV="1">
            <a:off x="896678" y="4561392"/>
            <a:ext cx="4130509" cy="81475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7" name="直線コネクタ 86">
            <a:extLst>
              <a:ext uri="{FF2B5EF4-FFF2-40B4-BE49-F238E27FC236}">
                <a16:creationId xmlns:a16="http://schemas.microsoft.com/office/drawing/2014/main" id="{23A3E1CE-11D5-4F78-9594-9C108BFBDD68}"/>
              </a:ext>
            </a:extLst>
          </p:cNvPr>
          <p:cNvCxnSpPr>
            <a:cxnSpLocks/>
            <a:stCxn id="56" idx="6"/>
          </p:cNvCxnSpPr>
          <p:nvPr/>
        </p:nvCxnSpPr>
        <p:spPr>
          <a:xfrm flipV="1">
            <a:off x="896678" y="4806079"/>
            <a:ext cx="4130509" cy="481083"/>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8" name="直線コネクタ 87">
            <a:extLst>
              <a:ext uri="{FF2B5EF4-FFF2-40B4-BE49-F238E27FC236}">
                <a16:creationId xmlns:a16="http://schemas.microsoft.com/office/drawing/2014/main" id="{3E61D7EC-9969-4867-9BF7-E61ADCC09704}"/>
              </a:ext>
            </a:extLst>
          </p:cNvPr>
          <p:cNvCxnSpPr>
            <a:cxnSpLocks/>
            <a:stCxn id="55" idx="6"/>
          </p:cNvCxnSpPr>
          <p:nvPr/>
        </p:nvCxnSpPr>
        <p:spPr>
          <a:xfrm flipV="1">
            <a:off x="896678" y="5075374"/>
            <a:ext cx="4130509" cy="121749"/>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79E3D926-7227-45F8-B6E9-3808BE009CBE}"/>
              </a:ext>
            </a:extLst>
          </p:cNvPr>
          <p:cNvCxnSpPr>
            <a:cxnSpLocks/>
            <a:stCxn id="54" idx="6"/>
          </p:cNvCxnSpPr>
          <p:nvPr/>
        </p:nvCxnSpPr>
        <p:spPr>
          <a:xfrm>
            <a:off x="896678" y="5102125"/>
            <a:ext cx="4130509" cy="167403"/>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4D2FA342-0633-4126-AFB7-95EBECCC9BC0}"/>
              </a:ext>
            </a:extLst>
          </p:cNvPr>
          <p:cNvCxnSpPr>
            <a:cxnSpLocks/>
            <a:stCxn id="59" idx="6"/>
          </p:cNvCxnSpPr>
          <p:nvPr/>
        </p:nvCxnSpPr>
        <p:spPr>
          <a:xfrm flipV="1">
            <a:off x="896678" y="5547241"/>
            <a:ext cx="4130509" cy="22178"/>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30A0F7A4-C494-4CCB-B2E8-71FF119D30A8}"/>
              </a:ext>
            </a:extLst>
          </p:cNvPr>
          <p:cNvCxnSpPr>
            <a:cxnSpLocks/>
            <a:stCxn id="58" idx="6"/>
          </p:cNvCxnSpPr>
          <p:nvPr/>
        </p:nvCxnSpPr>
        <p:spPr>
          <a:xfrm>
            <a:off x="896678" y="5467553"/>
            <a:ext cx="4130509" cy="242535"/>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A9F7E7BE-CCEA-4CF2-9E7B-E3745B0872CE}"/>
              </a:ext>
            </a:extLst>
          </p:cNvPr>
          <p:cNvCxnSpPr>
            <a:cxnSpLocks/>
            <a:stCxn id="57" idx="6"/>
          </p:cNvCxnSpPr>
          <p:nvPr/>
        </p:nvCxnSpPr>
        <p:spPr>
          <a:xfrm>
            <a:off x="896678" y="5376144"/>
            <a:ext cx="4130509" cy="533399"/>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585A41A2-C905-44AA-90AB-039D1A67621C}"/>
              </a:ext>
            </a:extLst>
          </p:cNvPr>
          <p:cNvCxnSpPr>
            <a:cxnSpLocks/>
            <a:stCxn id="56" idx="6"/>
          </p:cNvCxnSpPr>
          <p:nvPr/>
        </p:nvCxnSpPr>
        <p:spPr>
          <a:xfrm>
            <a:off x="896678" y="5287162"/>
            <a:ext cx="4130509" cy="7987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47309FF6-30B3-4307-AD11-D9FFE27B9659}"/>
              </a:ext>
            </a:extLst>
          </p:cNvPr>
          <p:cNvCxnSpPr>
            <a:cxnSpLocks/>
            <a:stCxn id="55" idx="6"/>
          </p:cNvCxnSpPr>
          <p:nvPr/>
        </p:nvCxnSpPr>
        <p:spPr>
          <a:xfrm>
            <a:off x="896678" y="5197122"/>
            <a:ext cx="4130509" cy="1087073"/>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100" name="コンテンツ プレースホルダー 2">
            <a:extLst>
              <a:ext uri="{FF2B5EF4-FFF2-40B4-BE49-F238E27FC236}">
                <a16:creationId xmlns:a16="http://schemas.microsoft.com/office/drawing/2014/main" id="{F8D509A3-B622-483A-AE8F-E698F5B25BD7}"/>
              </a:ext>
            </a:extLst>
          </p:cNvPr>
          <p:cNvSpPr txBox="1">
            <a:spLocks/>
          </p:cNvSpPr>
          <p:nvPr/>
        </p:nvSpPr>
        <p:spPr>
          <a:xfrm>
            <a:off x="2664039" y="641526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Lens</a:t>
            </a:r>
          </a:p>
        </p:txBody>
      </p:sp>
      <p:sp>
        <p:nvSpPr>
          <p:cNvPr id="101" name="コンテンツ プレースホルダー 2">
            <a:extLst>
              <a:ext uri="{FF2B5EF4-FFF2-40B4-BE49-F238E27FC236}">
                <a16:creationId xmlns:a16="http://schemas.microsoft.com/office/drawing/2014/main" id="{230F177C-5401-4C4B-961B-8CA8FDED16EB}"/>
              </a:ext>
            </a:extLst>
          </p:cNvPr>
          <p:cNvSpPr txBox="1">
            <a:spLocks/>
          </p:cNvSpPr>
          <p:nvPr/>
        </p:nvSpPr>
        <p:spPr>
          <a:xfrm>
            <a:off x="6318298" y="64089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Micro-lens-array</a:t>
            </a:r>
          </a:p>
        </p:txBody>
      </p:sp>
      <p:cxnSp>
        <p:nvCxnSpPr>
          <p:cNvPr id="12" name="直線矢印コネクタ 11">
            <a:extLst>
              <a:ext uri="{FF2B5EF4-FFF2-40B4-BE49-F238E27FC236}">
                <a16:creationId xmlns:a16="http://schemas.microsoft.com/office/drawing/2014/main" id="{354E23EA-B087-4030-9499-BD9EF1355D82}"/>
              </a:ext>
            </a:extLst>
          </p:cNvPr>
          <p:cNvCxnSpPr/>
          <p:nvPr/>
        </p:nvCxnSpPr>
        <p:spPr>
          <a:xfrm flipH="1">
            <a:off x="8398006" y="4555152"/>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2" name="直線矢印コネクタ 101">
            <a:extLst>
              <a:ext uri="{FF2B5EF4-FFF2-40B4-BE49-F238E27FC236}">
                <a16:creationId xmlns:a16="http://schemas.microsoft.com/office/drawing/2014/main" id="{563660DD-CD0D-440F-9505-1063E5BFEC44}"/>
              </a:ext>
            </a:extLst>
          </p:cNvPr>
          <p:cNvCxnSpPr/>
          <p:nvPr/>
        </p:nvCxnSpPr>
        <p:spPr>
          <a:xfrm flipH="1">
            <a:off x="8398006" y="5158926"/>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4" name="直線矢印コネクタ 103">
            <a:extLst>
              <a:ext uri="{FF2B5EF4-FFF2-40B4-BE49-F238E27FC236}">
                <a16:creationId xmlns:a16="http://schemas.microsoft.com/office/drawing/2014/main" id="{3FB9230F-4C7C-4697-A9CA-1BFC78BF988F}"/>
              </a:ext>
            </a:extLst>
          </p:cNvPr>
          <p:cNvCxnSpPr/>
          <p:nvPr/>
        </p:nvCxnSpPr>
        <p:spPr>
          <a:xfrm flipH="1">
            <a:off x="8398006" y="5795521"/>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F7C7771-8A8A-4195-B02E-AEB47257245C}"/>
              </a:ext>
            </a:extLst>
          </p:cNvPr>
          <p:cNvCxnSpPr>
            <a:cxnSpLocks/>
            <a:stCxn id="21" idx="1"/>
          </p:cNvCxnSpPr>
          <p:nvPr/>
        </p:nvCxnSpPr>
        <p:spPr>
          <a:xfrm flipH="1" flipV="1">
            <a:off x="5027188" y="3580718"/>
            <a:ext cx="2990469" cy="97443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376BDB2A-D298-4CAA-8846-8CA27D12797A}"/>
              </a:ext>
            </a:extLst>
          </p:cNvPr>
          <p:cNvCxnSpPr>
            <a:cxnSpLocks/>
          </p:cNvCxnSpPr>
          <p:nvPr/>
        </p:nvCxnSpPr>
        <p:spPr>
          <a:xfrm flipV="1">
            <a:off x="850332" y="3580717"/>
            <a:ext cx="4176855" cy="208292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549770D6-12D7-4926-BF97-D847CFACAB89}"/>
              </a:ext>
            </a:extLst>
          </p:cNvPr>
          <p:cNvCxnSpPr>
            <a:cxnSpLocks/>
          </p:cNvCxnSpPr>
          <p:nvPr/>
        </p:nvCxnSpPr>
        <p:spPr>
          <a:xfrm flipH="1" flipV="1">
            <a:off x="5019662" y="5145609"/>
            <a:ext cx="2997995" cy="32300"/>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92D046E5-1164-411A-8937-4FC0E232D6D7}"/>
              </a:ext>
            </a:extLst>
          </p:cNvPr>
          <p:cNvCxnSpPr>
            <a:cxnSpLocks/>
            <a:endCxn id="57" idx="6"/>
          </p:cNvCxnSpPr>
          <p:nvPr/>
        </p:nvCxnSpPr>
        <p:spPr>
          <a:xfrm flipH="1">
            <a:off x="896678" y="5145609"/>
            <a:ext cx="4122984" cy="230534"/>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C893907E-0FAE-40B5-B0A8-54C67FF916DF}"/>
              </a:ext>
            </a:extLst>
          </p:cNvPr>
          <p:cNvCxnSpPr>
            <a:cxnSpLocks/>
          </p:cNvCxnSpPr>
          <p:nvPr/>
        </p:nvCxnSpPr>
        <p:spPr>
          <a:xfrm flipH="1">
            <a:off x="5019663" y="5810575"/>
            <a:ext cx="2997995" cy="678763"/>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CBF66B9C-D651-41D3-BEAC-D56A7605A7B4}"/>
              </a:ext>
            </a:extLst>
          </p:cNvPr>
          <p:cNvCxnSpPr>
            <a:cxnSpLocks/>
            <a:stCxn id="54" idx="6"/>
          </p:cNvCxnSpPr>
          <p:nvPr/>
        </p:nvCxnSpPr>
        <p:spPr>
          <a:xfrm>
            <a:off x="896679" y="5102124"/>
            <a:ext cx="4130509" cy="138721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18081C11-94B9-46FD-85DE-26F0E90C0116}"/>
              </a:ext>
            </a:extLst>
          </p:cNvPr>
          <p:cNvSpPr/>
          <p:nvPr/>
        </p:nvSpPr>
        <p:spPr>
          <a:xfrm>
            <a:off x="1417937" y="5214756"/>
            <a:ext cx="234829" cy="23482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67779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kumimoji="1" lang="en-US" altLang="ja-JP" sz="2800" b="1" dirty="0"/>
              <a:t>Study of method (Tentative)</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11</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278620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Framework</a:t>
            </a:r>
          </a:p>
        </p:txBody>
      </p:sp>
      <p:sp>
        <p:nvSpPr>
          <p:cNvPr id="32" name="正方形/長方形 31">
            <a:extLst>
              <a:ext uri="{FF2B5EF4-FFF2-40B4-BE49-F238E27FC236}">
                <a16:creationId xmlns:a16="http://schemas.microsoft.com/office/drawing/2014/main" id="{D6729517-82D0-42A3-82C6-F2E288D59B0D}"/>
              </a:ext>
            </a:extLst>
          </p:cNvPr>
          <p:cNvSpPr/>
          <p:nvPr/>
        </p:nvSpPr>
        <p:spPr>
          <a:xfrm>
            <a:off x="3079755" y="1356817"/>
            <a:ext cx="2984489" cy="865684"/>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200" b="1" dirty="0">
                <a:latin typeface="Meiryo UI" panose="020B0604030504040204" pitchFamily="50" charset="-128"/>
                <a:ea typeface="Meiryo UI" panose="020B0604030504040204" pitchFamily="50" charset="-128"/>
              </a:rPr>
              <a:t>Shot </a:t>
            </a:r>
          </a:p>
          <a:p>
            <a:pPr algn="ctr"/>
            <a:r>
              <a:rPr kumimoji="1" lang="en-US" altLang="ja-JP" sz="2200" b="1" dirty="0">
                <a:latin typeface="Meiryo UI" panose="020B0604030504040204" pitchFamily="50" charset="-128"/>
                <a:ea typeface="Meiryo UI" panose="020B0604030504040204" pitchFamily="50" charset="-128"/>
              </a:rPr>
              <a:t>and get raw data</a:t>
            </a:r>
            <a:endParaRPr kumimoji="1" lang="ja-JP" altLang="en-US" sz="2200" b="1" dirty="0">
              <a:latin typeface="Meiryo UI" panose="020B0604030504040204" pitchFamily="50" charset="-128"/>
              <a:ea typeface="Meiryo UI" panose="020B0604030504040204" pitchFamily="50" charset="-128"/>
            </a:endParaRPr>
          </a:p>
        </p:txBody>
      </p:sp>
      <p:sp>
        <p:nvSpPr>
          <p:cNvPr id="34" name="正方形/長方形 33">
            <a:extLst>
              <a:ext uri="{FF2B5EF4-FFF2-40B4-BE49-F238E27FC236}">
                <a16:creationId xmlns:a16="http://schemas.microsoft.com/office/drawing/2014/main" id="{666A7A68-B19B-4D8A-86E4-B0151A912B02}"/>
              </a:ext>
            </a:extLst>
          </p:cNvPr>
          <p:cNvSpPr/>
          <p:nvPr/>
        </p:nvSpPr>
        <p:spPr>
          <a:xfrm>
            <a:off x="3079755" y="5969460"/>
            <a:ext cx="2984489" cy="451837"/>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200" b="1" dirty="0">
                <a:latin typeface="Meiryo UI" panose="020B0604030504040204" pitchFamily="50" charset="-128"/>
                <a:ea typeface="Meiryo UI" panose="020B0604030504040204" pitchFamily="50" charset="-128"/>
              </a:rPr>
              <a:t>Output Depth map</a:t>
            </a:r>
            <a:endParaRPr kumimoji="1" lang="ja-JP" altLang="en-US" sz="2200" b="1" dirty="0">
              <a:latin typeface="Meiryo UI" panose="020B0604030504040204" pitchFamily="50" charset="-128"/>
              <a:ea typeface="Meiryo UI" panose="020B0604030504040204" pitchFamily="50" charset="-128"/>
            </a:endParaRPr>
          </a:p>
        </p:txBody>
      </p:sp>
      <p:sp>
        <p:nvSpPr>
          <p:cNvPr id="35" name="矢印: 上 34">
            <a:extLst>
              <a:ext uri="{FF2B5EF4-FFF2-40B4-BE49-F238E27FC236}">
                <a16:creationId xmlns:a16="http://schemas.microsoft.com/office/drawing/2014/main" id="{CDD512F6-C47E-4371-A65E-412F138D67E6}"/>
              </a:ext>
            </a:extLst>
          </p:cNvPr>
          <p:cNvSpPr/>
          <p:nvPr/>
        </p:nvSpPr>
        <p:spPr>
          <a:xfrm rot="13500000">
            <a:off x="2618790" y="2250218"/>
            <a:ext cx="393230" cy="363855"/>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6" name="矢印: 上 35">
            <a:extLst>
              <a:ext uri="{FF2B5EF4-FFF2-40B4-BE49-F238E27FC236}">
                <a16:creationId xmlns:a16="http://schemas.microsoft.com/office/drawing/2014/main" id="{1BC19428-C8C6-4260-8772-CC0FC036DE1D}"/>
              </a:ext>
            </a:extLst>
          </p:cNvPr>
          <p:cNvSpPr/>
          <p:nvPr/>
        </p:nvSpPr>
        <p:spPr>
          <a:xfrm rot="8100000">
            <a:off x="6131372" y="2256336"/>
            <a:ext cx="394691" cy="353360"/>
          </a:xfrm>
          <a:prstGeom prst="upArrow">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7" name="正方形/長方形 36">
            <a:extLst>
              <a:ext uri="{FF2B5EF4-FFF2-40B4-BE49-F238E27FC236}">
                <a16:creationId xmlns:a16="http://schemas.microsoft.com/office/drawing/2014/main" id="{A9AD1425-2121-4CFE-83CE-A3E5A6928404}"/>
              </a:ext>
            </a:extLst>
          </p:cNvPr>
          <p:cNvSpPr/>
          <p:nvPr/>
        </p:nvSpPr>
        <p:spPr>
          <a:xfrm>
            <a:off x="381000" y="2666406"/>
            <a:ext cx="3753941" cy="451837"/>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200" b="1" dirty="0">
                <a:latin typeface="Meiryo UI" panose="020B0604030504040204" pitchFamily="50" charset="-128"/>
                <a:ea typeface="Meiryo UI" panose="020B0604030504040204" pitchFamily="50" charset="-128"/>
              </a:rPr>
              <a:t>Get multi-aspect image</a:t>
            </a:r>
            <a:endParaRPr kumimoji="1" lang="ja-JP" altLang="en-US" sz="2200" b="1" dirty="0">
              <a:latin typeface="Meiryo UI" panose="020B0604030504040204" pitchFamily="50" charset="-128"/>
              <a:ea typeface="Meiryo UI" panose="020B0604030504040204" pitchFamily="50" charset="-128"/>
            </a:endParaRPr>
          </a:p>
        </p:txBody>
      </p:sp>
      <p:sp>
        <p:nvSpPr>
          <p:cNvPr id="38" name="正方形/長方形 37">
            <a:extLst>
              <a:ext uri="{FF2B5EF4-FFF2-40B4-BE49-F238E27FC236}">
                <a16:creationId xmlns:a16="http://schemas.microsoft.com/office/drawing/2014/main" id="{D406700E-25DE-46D3-98A2-E197C8B8C8D5}"/>
              </a:ext>
            </a:extLst>
          </p:cNvPr>
          <p:cNvSpPr/>
          <p:nvPr/>
        </p:nvSpPr>
        <p:spPr>
          <a:xfrm>
            <a:off x="4904393" y="2666406"/>
            <a:ext cx="3591908" cy="451837"/>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200" b="1" dirty="0">
                <a:latin typeface="Meiryo UI" panose="020B0604030504040204" pitchFamily="50" charset="-128"/>
                <a:ea typeface="Meiryo UI" panose="020B0604030504040204" pitchFamily="50" charset="-128"/>
              </a:rPr>
              <a:t>Get multi-focus image</a:t>
            </a:r>
            <a:endParaRPr kumimoji="1" lang="ja-JP" altLang="en-US" sz="2200" b="1" dirty="0">
              <a:latin typeface="Meiryo UI" panose="020B0604030504040204" pitchFamily="50" charset="-128"/>
              <a:ea typeface="Meiryo UI" panose="020B0604030504040204" pitchFamily="50" charset="-128"/>
            </a:endParaRPr>
          </a:p>
        </p:txBody>
      </p:sp>
      <p:sp>
        <p:nvSpPr>
          <p:cNvPr id="40" name="矢印: 上 39">
            <a:extLst>
              <a:ext uri="{FF2B5EF4-FFF2-40B4-BE49-F238E27FC236}">
                <a16:creationId xmlns:a16="http://schemas.microsoft.com/office/drawing/2014/main" id="{5ADA24CE-86B9-47A5-B5D4-1E5A422761A3}"/>
              </a:ext>
            </a:extLst>
          </p:cNvPr>
          <p:cNvSpPr/>
          <p:nvPr/>
        </p:nvSpPr>
        <p:spPr>
          <a:xfrm rot="10800000">
            <a:off x="2537969" y="3201747"/>
            <a:ext cx="393230" cy="363855"/>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1" name="矢印: 上 40">
            <a:extLst>
              <a:ext uri="{FF2B5EF4-FFF2-40B4-BE49-F238E27FC236}">
                <a16:creationId xmlns:a16="http://schemas.microsoft.com/office/drawing/2014/main" id="{9A097B14-BE37-4785-9D74-90CD2C4B10BF}"/>
              </a:ext>
            </a:extLst>
          </p:cNvPr>
          <p:cNvSpPr/>
          <p:nvPr/>
        </p:nvSpPr>
        <p:spPr>
          <a:xfrm rot="10800000">
            <a:off x="6396579" y="3205699"/>
            <a:ext cx="393230" cy="379072"/>
          </a:xfrm>
          <a:prstGeom prst="upArrow">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2" name="正方形/長方形 41">
            <a:extLst>
              <a:ext uri="{FF2B5EF4-FFF2-40B4-BE49-F238E27FC236}">
                <a16:creationId xmlns:a16="http://schemas.microsoft.com/office/drawing/2014/main" id="{6B817239-CCB4-45AF-8F54-3F31595B0876}"/>
              </a:ext>
            </a:extLst>
          </p:cNvPr>
          <p:cNvSpPr/>
          <p:nvPr/>
        </p:nvSpPr>
        <p:spPr>
          <a:xfrm>
            <a:off x="393702" y="3613884"/>
            <a:ext cx="3741240" cy="714213"/>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200" b="1" dirty="0">
                <a:latin typeface="Meiryo UI" panose="020B0604030504040204" pitchFamily="50" charset="-128"/>
                <a:ea typeface="Meiryo UI" panose="020B0604030504040204" pitchFamily="50" charset="-128"/>
              </a:rPr>
              <a:t>Depth estimation by triangulation</a:t>
            </a:r>
            <a:endParaRPr kumimoji="1" lang="ja-JP" altLang="en-US" sz="2200" b="1" dirty="0">
              <a:latin typeface="Meiryo UI" panose="020B0604030504040204" pitchFamily="50" charset="-128"/>
              <a:ea typeface="Meiryo UI" panose="020B0604030504040204" pitchFamily="50" charset="-128"/>
            </a:endParaRPr>
          </a:p>
        </p:txBody>
      </p:sp>
      <p:sp>
        <p:nvSpPr>
          <p:cNvPr id="43" name="正方形/長方形 42">
            <a:extLst>
              <a:ext uri="{FF2B5EF4-FFF2-40B4-BE49-F238E27FC236}">
                <a16:creationId xmlns:a16="http://schemas.microsoft.com/office/drawing/2014/main" id="{88B73AD6-1319-49B3-8E7F-18AFF0BCCE6B}"/>
              </a:ext>
            </a:extLst>
          </p:cNvPr>
          <p:cNvSpPr/>
          <p:nvPr/>
        </p:nvSpPr>
        <p:spPr>
          <a:xfrm>
            <a:off x="4904392" y="3613884"/>
            <a:ext cx="3591908" cy="695041"/>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200" b="1" dirty="0">
                <a:latin typeface="Meiryo UI" panose="020B0604030504040204" pitchFamily="50" charset="-128"/>
                <a:ea typeface="Meiryo UI" panose="020B0604030504040204" pitchFamily="50" charset="-128"/>
              </a:rPr>
              <a:t>Depth estimation by evaluation of focus</a:t>
            </a:r>
            <a:endParaRPr kumimoji="1" lang="ja-JP" altLang="en-US" sz="2200" b="1" dirty="0">
              <a:latin typeface="Meiryo UI" panose="020B0604030504040204" pitchFamily="50" charset="-128"/>
              <a:ea typeface="Meiryo UI" panose="020B0604030504040204" pitchFamily="50" charset="-128"/>
            </a:endParaRPr>
          </a:p>
        </p:txBody>
      </p:sp>
      <p:sp>
        <p:nvSpPr>
          <p:cNvPr id="44" name="正方形/長方形 43">
            <a:extLst>
              <a:ext uri="{FF2B5EF4-FFF2-40B4-BE49-F238E27FC236}">
                <a16:creationId xmlns:a16="http://schemas.microsoft.com/office/drawing/2014/main" id="{F0A7F26C-94B9-4C32-B9B9-DC49EC0D33A4}"/>
              </a:ext>
            </a:extLst>
          </p:cNvPr>
          <p:cNvSpPr/>
          <p:nvPr/>
        </p:nvSpPr>
        <p:spPr>
          <a:xfrm>
            <a:off x="3079755" y="4844267"/>
            <a:ext cx="2984489" cy="451837"/>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200" b="1" dirty="0">
                <a:latin typeface="Meiryo UI" panose="020B0604030504040204" pitchFamily="50" charset="-128"/>
                <a:ea typeface="Meiryo UI" panose="020B0604030504040204" pitchFamily="50" charset="-128"/>
              </a:rPr>
              <a:t>Integrate results</a:t>
            </a:r>
            <a:endParaRPr kumimoji="1" lang="ja-JP" altLang="en-US" sz="2200" b="1" dirty="0">
              <a:latin typeface="Meiryo UI" panose="020B0604030504040204" pitchFamily="50" charset="-128"/>
              <a:ea typeface="Meiryo UI" panose="020B0604030504040204" pitchFamily="50" charset="-128"/>
            </a:endParaRPr>
          </a:p>
        </p:txBody>
      </p:sp>
      <p:sp>
        <p:nvSpPr>
          <p:cNvPr id="45" name="矢印: 上 44">
            <a:extLst>
              <a:ext uri="{FF2B5EF4-FFF2-40B4-BE49-F238E27FC236}">
                <a16:creationId xmlns:a16="http://schemas.microsoft.com/office/drawing/2014/main" id="{22F802E8-2AC8-4C5D-9667-5D008694B916}"/>
              </a:ext>
            </a:extLst>
          </p:cNvPr>
          <p:cNvSpPr/>
          <p:nvPr/>
        </p:nvSpPr>
        <p:spPr>
          <a:xfrm rot="10800000">
            <a:off x="4375384" y="5450854"/>
            <a:ext cx="393230" cy="363855"/>
          </a:xfrm>
          <a:prstGeom prst="upArrow">
            <a:avLst/>
          </a:prstGeom>
          <a:solidFill>
            <a:srgbClr val="FFFFF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6" name="矢印: 上 45">
            <a:extLst>
              <a:ext uri="{FF2B5EF4-FFF2-40B4-BE49-F238E27FC236}">
                <a16:creationId xmlns:a16="http://schemas.microsoft.com/office/drawing/2014/main" id="{E2EE0FF8-EDE7-4280-AE97-E63BE37BE230}"/>
              </a:ext>
            </a:extLst>
          </p:cNvPr>
          <p:cNvSpPr/>
          <p:nvPr/>
        </p:nvSpPr>
        <p:spPr>
          <a:xfrm rot="8100000">
            <a:off x="3512881" y="4394671"/>
            <a:ext cx="393230" cy="363855"/>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7" name="矢印: 上 46">
            <a:extLst>
              <a:ext uri="{FF2B5EF4-FFF2-40B4-BE49-F238E27FC236}">
                <a16:creationId xmlns:a16="http://schemas.microsoft.com/office/drawing/2014/main" id="{19436D5F-13E4-47D5-B176-5052FABF2DA7}"/>
              </a:ext>
            </a:extLst>
          </p:cNvPr>
          <p:cNvSpPr/>
          <p:nvPr/>
        </p:nvSpPr>
        <p:spPr>
          <a:xfrm rot="13500000">
            <a:off x="5187091" y="4394669"/>
            <a:ext cx="393230" cy="363855"/>
          </a:xfrm>
          <a:prstGeom prst="upArrow">
            <a:avLst>
              <a:gd name="adj1" fmla="val 50000"/>
              <a:gd name="adj2" fmla="val 50000"/>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吹き出し: 角を丸めた四角形 1">
            <a:extLst>
              <a:ext uri="{FF2B5EF4-FFF2-40B4-BE49-F238E27FC236}">
                <a16:creationId xmlns:a16="http://schemas.microsoft.com/office/drawing/2014/main" id="{DB1C9B29-2DD3-468C-A261-D8091BA88149}"/>
              </a:ext>
            </a:extLst>
          </p:cNvPr>
          <p:cNvSpPr/>
          <p:nvPr/>
        </p:nvSpPr>
        <p:spPr>
          <a:xfrm>
            <a:off x="6501367" y="4844267"/>
            <a:ext cx="2279706" cy="1577030"/>
          </a:xfrm>
          <a:prstGeom prst="wedgeRoundRectCallout">
            <a:avLst>
              <a:gd name="adj1" fmla="val -64336"/>
              <a:gd name="adj2" fmla="val -31526"/>
              <a:gd name="adj3" fmla="val 16667"/>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b="1" dirty="0">
                <a:solidFill>
                  <a:schemeClr val="tx2"/>
                </a:solidFill>
              </a:rPr>
              <a:t>Choice</a:t>
            </a:r>
          </a:p>
          <a:p>
            <a:r>
              <a:rPr kumimoji="1" lang="ja-JP" altLang="en-US" sz="1600" dirty="0">
                <a:solidFill>
                  <a:schemeClr val="tx2"/>
                </a:solidFill>
              </a:rPr>
              <a:t>・</a:t>
            </a:r>
            <a:r>
              <a:rPr kumimoji="1" lang="en-US" altLang="ja-JP" sz="1600" dirty="0">
                <a:solidFill>
                  <a:schemeClr val="tx2"/>
                </a:solidFill>
              </a:rPr>
              <a:t>Weighted average</a:t>
            </a:r>
          </a:p>
          <a:p>
            <a:r>
              <a:rPr lang="ja-JP" altLang="en-US" sz="1600" dirty="0">
                <a:solidFill>
                  <a:schemeClr val="tx2"/>
                </a:solidFill>
              </a:rPr>
              <a:t>・</a:t>
            </a:r>
            <a:r>
              <a:rPr lang="en-US" altLang="ja-JP" sz="1600" dirty="0">
                <a:solidFill>
                  <a:schemeClr val="tx2"/>
                </a:solidFill>
              </a:rPr>
              <a:t>Peak ratio</a:t>
            </a:r>
          </a:p>
          <a:p>
            <a:r>
              <a:rPr kumimoji="1" lang="ja-JP" altLang="en-US" sz="1600" dirty="0">
                <a:solidFill>
                  <a:schemeClr val="tx2"/>
                </a:solidFill>
              </a:rPr>
              <a:t>・</a:t>
            </a:r>
            <a:r>
              <a:rPr kumimoji="1" lang="en-US" altLang="ja-JP" sz="1600" dirty="0">
                <a:solidFill>
                  <a:schemeClr val="tx2"/>
                </a:solidFill>
              </a:rPr>
              <a:t>Markov random </a:t>
            </a:r>
          </a:p>
          <a:p>
            <a:r>
              <a:rPr lang="en-US" altLang="ja-JP" sz="1600" dirty="0">
                <a:solidFill>
                  <a:schemeClr val="tx2"/>
                </a:solidFill>
              </a:rPr>
              <a:t>    </a:t>
            </a:r>
            <a:r>
              <a:rPr kumimoji="1" lang="en-US" altLang="ja-JP" sz="1600" dirty="0">
                <a:solidFill>
                  <a:schemeClr val="tx2"/>
                </a:solidFill>
              </a:rPr>
              <a:t>field</a:t>
            </a:r>
            <a:endParaRPr kumimoji="1" lang="ja-JP" altLang="en-US" sz="1600" dirty="0">
              <a:solidFill>
                <a:schemeClr val="tx2"/>
              </a:solidFill>
            </a:endParaRPr>
          </a:p>
        </p:txBody>
      </p:sp>
      <p:pic>
        <p:nvPicPr>
          <p:cNvPr id="23" name="図 22">
            <a:extLst>
              <a:ext uri="{FF2B5EF4-FFF2-40B4-BE49-F238E27FC236}">
                <a16:creationId xmlns:a16="http://schemas.microsoft.com/office/drawing/2014/main" id="{440F96D5-11F2-4367-8CB7-237754432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4922808"/>
            <a:ext cx="2387600" cy="1657859"/>
          </a:xfrm>
          <a:prstGeom prst="rect">
            <a:avLst/>
          </a:prstGeom>
        </p:spPr>
      </p:pic>
      <p:sp>
        <p:nvSpPr>
          <p:cNvPr id="24" name="吹き出し: 四角形 23">
            <a:extLst>
              <a:ext uri="{FF2B5EF4-FFF2-40B4-BE49-F238E27FC236}">
                <a16:creationId xmlns:a16="http://schemas.microsoft.com/office/drawing/2014/main" id="{57536D4F-778B-4D4E-9472-50D6DD684CE2}"/>
              </a:ext>
            </a:extLst>
          </p:cNvPr>
          <p:cNvSpPr/>
          <p:nvPr/>
        </p:nvSpPr>
        <p:spPr>
          <a:xfrm>
            <a:off x="381000" y="4922808"/>
            <a:ext cx="2387600" cy="1653705"/>
          </a:xfrm>
          <a:prstGeom prst="wedgeRectCallout">
            <a:avLst>
              <a:gd name="adj1" fmla="val 60549"/>
              <a:gd name="adj2" fmla="val 25754"/>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コンテンツ プレースホルダー 2">
            <a:extLst>
              <a:ext uri="{FF2B5EF4-FFF2-40B4-BE49-F238E27FC236}">
                <a16:creationId xmlns:a16="http://schemas.microsoft.com/office/drawing/2014/main" id="{DEED15CF-CEB2-43CC-BCC7-0E50FA9E3A71}"/>
              </a:ext>
            </a:extLst>
          </p:cNvPr>
          <p:cNvSpPr txBox="1">
            <a:spLocks/>
          </p:cNvSpPr>
          <p:nvPr/>
        </p:nvSpPr>
        <p:spPr>
          <a:xfrm>
            <a:off x="108361" y="4540941"/>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Depth map</a:t>
            </a:r>
          </a:p>
        </p:txBody>
      </p:sp>
    </p:spTree>
    <p:extLst>
      <p:ext uri="{BB962C8B-B14F-4D97-AF65-F5344CB8AC3E}">
        <p14:creationId xmlns:p14="http://schemas.microsoft.com/office/powerpoint/2010/main" val="1033363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kumimoji="1" lang="en-US" altLang="ja-JP" sz="2200" b="1" dirty="0"/>
              <a:t>Related works with passive stereo method and depth from focus</a:t>
            </a:r>
            <a:endParaRPr kumimoji="1" lang="ja-JP" altLang="en-US" sz="22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12</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err="1">
                <a:solidFill>
                  <a:schemeClr val="tx2"/>
                </a:solidFill>
              </a:rPr>
              <a:t>Frese</a:t>
            </a:r>
            <a:r>
              <a:rPr lang="en-US" altLang="ja-JP" sz="2400" b="1" dirty="0">
                <a:solidFill>
                  <a:schemeClr val="tx2"/>
                </a:solidFill>
              </a:rPr>
              <a:t> et al. (2006)</a:t>
            </a:r>
          </a:p>
          <a:p>
            <a:r>
              <a:rPr lang="en-US" altLang="ja-JP" sz="2000" dirty="0">
                <a:solidFill>
                  <a:schemeClr val="tx2"/>
                </a:solidFill>
              </a:rPr>
              <a:t>Device</a:t>
            </a:r>
            <a:r>
              <a:rPr lang="ja-JP" altLang="en-US" sz="2000" dirty="0">
                <a:solidFill>
                  <a:schemeClr val="tx2"/>
                </a:solidFill>
              </a:rPr>
              <a:t>：</a:t>
            </a:r>
            <a:r>
              <a:rPr lang="en-US" altLang="ja-JP" sz="2000" dirty="0">
                <a:solidFill>
                  <a:schemeClr val="tx2"/>
                </a:solidFill>
              </a:rPr>
              <a:t>Camera array of 3×3 digital cameras</a:t>
            </a:r>
          </a:p>
          <a:p>
            <a:r>
              <a:rPr lang="en-US" altLang="ja-JP" sz="2000" dirty="0">
                <a:solidFill>
                  <a:schemeClr val="tx2"/>
                </a:solidFill>
              </a:rPr>
              <a:t>Shot</a:t>
            </a:r>
            <a:r>
              <a:rPr lang="ja-JP" altLang="en-US" sz="2000" dirty="0">
                <a:solidFill>
                  <a:schemeClr val="tx2"/>
                </a:solidFill>
              </a:rPr>
              <a:t>：</a:t>
            </a:r>
            <a:r>
              <a:rPr lang="en-US" altLang="ja-JP" sz="2000" dirty="0">
                <a:solidFill>
                  <a:schemeClr val="tx2"/>
                </a:solidFill>
              </a:rPr>
              <a:t>Shoot 9 camera with different focus at the same time </a:t>
            </a:r>
          </a:p>
          <a:p>
            <a:r>
              <a:rPr lang="en-US" altLang="ja-JP" sz="2000" dirty="0">
                <a:solidFill>
                  <a:schemeClr val="tx2"/>
                </a:solidFill>
              </a:rPr>
              <a:t>Flamework</a:t>
            </a:r>
            <a:r>
              <a:rPr lang="ja-JP" altLang="en-US" sz="2000" dirty="0">
                <a:solidFill>
                  <a:schemeClr val="tx2"/>
                </a:solidFill>
              </a:rPr>
              <a:t>：</a:t>
            </a:r>
            <a:endParaRPr lang="en-US" altLang="ja-JP" sz="2000" dirty="0">
              <a:solidFill>
                <a:schemeClr val="tx2"/>
              </a:solidFill>
            </a:endParaRPr>
          </a:p>
          <a:p>
            <a:pPr marL="0" indent="0">
              <a:buNone/>
            </a:pPr>
            <a:endParaRPr lang="en-US" altLang="ja-JP" sz="2000" dirty="0">
              <a:solidFill>
                <a:schemeClr val="tx2"/>
              </a:solidFill>
            </a:endParaRPr>
          </a:p>
        </p:txBody>
      </p:sp>
      <p:sp>
        <p:nvSpPr>
          <p:cNvPr id="22" name="正方形/長方形 21">
            <a:extLst>
              <a:ext uri="{FF2B5EF4-FFF2-40B4-BE49-F238E27FC236}">
                <a16:creationId xmlns:a16="http://schemas.microsoft.com/office/drawing/2014/main" id="{65778168-E64E-45F8-9448-94008B438331}"/>
              </a:ext>
            </a:extLst>
          </p:cNvPr>
          <p:cNvSpPr/>
          <p:nvPr/>
        </p:nvSpPr>
        <p:spPr>
          <a:xfrm>
            <a:off x="3522278" y="2690068"/>
            <a:ext cx="2309291" cy="34961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latin typeface="Meiryo UI" panose="020B0604030504040204" pitchFamily="50" charset="-128"/>
                <a:ea typeface="Meiryo UI" panose="020B0604030504040204" pitchFamily="50" charset="-128"/>
              </a:rPr>
              <a:t>Shot</a:t>
            </a:r>
            <a:endParaRPr kumimoji="1" lang="ja-JP" altLang="en-US" sz="2000" b="1" dirty="0">
              <a:latin typeface="Meiryo UI" panose="020B0604030504040204" pitchFamily="50" charset="-128"/>
              <a:ea typeface="Meiryo UI" panose="020B0604030504040204" pitchFamily="50" charset="-128"/>
            </a:endParaRPr>
          </a:p>
        </p:txBody>
      </p:sp>
      <p:sp>
        <p:nvSpPr>
          <p:cNvPr id="23" name="正方形/長方形 22">
            <a:extLst>
              <a:ext uri="{FF2B5EF4-FFF2-40B4-BE49-F238E27FC236}">
                <a16:creationId xmlns:a16="http://schemas.microsoft.com/office/drawing/2014/main" id="{E4E72614-7C65-46B9-9716-ADE1E4603CE8}"/>
              </a:ext>
            </a:extLst>
          </p:cNvPr>
          <p:cNvSpPr/>
          <p:nvPr/>
        </p:nvSpPr>
        <p:spPr>
          <a:xfrm>
            <a:off x="5562959" y="6294270"/>
            <a:ext cx="2727047" cy="349615"/>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latin typeface="Meiryo UI" panose="020B0604030504040204" pitchFamily="50" charset="-128"/>
                <a:ea typeface="Meiryo UI" panose="020B0604030504040204" pitchFamily="50" charset="-128"/>
              </a:rPr>
              <a:t>Output Depth map</a:t>
            </a:r>
            <a:endParaRPr kumimoji="1" lang="ja-JP" altLang="en-US" sz="2000" b="1" dirty="0">
              <a:latin typeface="Meiryo UI" panose="020B0604030504040204" pitchFamily="50" charset="-128"/>
              <a:ea typeface="Meiryo UI" panose="020B0604030504040204" pitchFamily="50" charset="-128"/>
            </a:endParaRPr>
          </a:p>
        </p:txBody>
      </p:sp>
      <p:sp>
        <p:nvSpPr>
          <p:cNvPr id="32" name="矢印: 上 31">
            <a:extLst>
              <a:ext uri="{FF2B5EF4-FFF2-40B4-BE49-F238E27FC236}">
                <a16:creationId xmlns:a16="http://schemas.microsoft.com/office/drawing/2014/main" id="{1EC2933E-665F-41C7-BEEC-A6B944208C71}"/>
              </a:ext>
            </a:extLst>
          </p:cNvPr>
          <p:cNvSpPr/>
          <p:nvPr/>
        </p:nvSpPr>
        <p:spPr>
          <a:xfrm rot="13500000">
            <a:off x="2999250" y="3061130"/>
            <a:ext cx="304267" cy="281538"/>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3" name="矢印: 上 32">
            <a:extLst>
              <a:ext uri="{FF2B5EF4-FFF2-40B4-BE49-F238E27FC236}">
                <a16:creationId xmlns:a16="http://schemas.microsoft.com/office/drawing/2014/main" id="{FF5BFB28-3F54-426E-A462-040161BFC9CD}"/>
              </a:ext>
            </a:extLst>
          </p:cNvPr>
          <p:cNvSpPr/>
          <p:nvPr/>
        </p:nvSpPr>
        <p:spPr>
          <a:xfrm rot="8100000">
            <a:off x="6434723" y="3065866"/>
            <a:ext cx="305398" cy="273417"/>
          </a:xfrm>
          <a:prstGeom prst="upArrow">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6" name="正方形/長方形 35">
            <a:extLst>
              <a:ext uri="{FF2B5EF4-FFF2-40B4-BE49-F238E27FC236}">
                <a16:creationId xmlns:a16="http://schemas.microsoft.com/office/drawing/2014/main" id="{9FDDC8CB-7757-4D46-ABC1-9ED4E18E3F0C}"/>
              </a:ext>
            </a:extLst>
          </p:cNvPr>
          <p:cNvSpPr/>
          <p:nvPr/>
        </p:nvSpPr>
        <p:spPr>
          <a:xfrm>
            <a:off x="790832" y="3383162"/>
            <a:ext cx="3015567" cy="349615"/>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latin typeface="Meiryo UI" panose="020B0604030504040204" pitchFamily="50" charset="-128"/>
                <a:ea typeface="Meiryo UI" panose="020B0604030504040204" pitchFamily="50" charset="-128"/>
              </a:rPr>
              <a:t>Get multi-aspect image</a:t>
            </a:r>
            <a:endParaRPr kumimoji="1" lang="ja-JP" altLang="en-US" b="1" dirty="0">
              <a:latin typeface="Meiryo UI" panose="020B0604030504040204" pitchFamily="50" charset="-128"/>
              <a:ea typeface="Meiryo UI" panose="020B0604030504040204" pitchFamily="50" charset="-128"/>
            </a:endParaRPr>
          </a:p>
        </p:txBody>
      </p:sp>
      <p:sp>
        <p:nvSpPr>
          <p:cNvPr id="37" name="正方形/長方形 36">
            <a:extLst>
              <a:ext uri="{FF2B5EF4-FFF2-40B4-BE49-F238E27FC236}">
                <a16:creationId xmlns:a16="http://schemas.microsoft.com/office/drawing/2014/main" id="{9E609041-2B05-489E-8D97-0184FDADDA47}"/>
              </a:ext>
            </a:extLst>
          </p:cNvPr>
          <p:cNvSpPr/>
          <p:nvPr/>
        </p:nvSpPr>
        <p:spPr>
          <a:xfrm>
            <a:off x="5562959" y="3383162"/>
            <a:ext cx="2920597" cy="34961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latin typeface="Meiryo UI" panose="020B0604030504040204" pitchFamily="50" charset="-128"/>
                <a:ea typeface="Meiryo UI" panose="020B0604030504040204" pitchFamily="50" charset="-128"/>
              </a:rPr>
              <a:t>Get multi-focus image</a:t>
            </a:r>
            <a:endParaRPr kumimoji="1" lang="ja-JP" altLang="en-US" b="1" dirty="0">
              <a:latin typeface="Meiryo UI" panose="020B0604030504040204" pitchFamily="50" charset="-128"/>
              <a:ea typeface="Meiryo UI" panose="020B0604030504040204" pitchFamily="50" charset="-128"/>
            </a:endParaRPr>
          </a:p>
        </p:txBody>
      </p:sp>
      <p:sp>
        <p:nvSpPr>
          <p:cNvPr id="38" name="矢印: 上 37">
            <a:extLst>
              <a:ext uri="{FF2B5EF4-FFF2-40B4-BE49-F238E27FC236}">
                <a16:creationId xmlns:a16="http://schemas.microsoft.com/office/drawing/2014/main" id="{0F660005-4361-4CF1-B170-9E36BD410777}"/>
              </a:ext>
            </a:extLst>
          </p:cNvPr>
          <p:cNvSpPr/>
          <p:nvPr/>
        </p:nvSpPr>
        <p:spPr>
          <a:xfrm rot="10800000">
            <a:off x="2570718" y="3866361"/>
            <a:ext cx="304267" cy="281538"/>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9" name="矢印: 上 38">
            <a:extLst>
              <a:ext uri="{FF2B5EF4-FFF2-40B4-BE49-F238E27FC236}">
                <a16:creationId xmlns:a16="http://schemas.microsoft.com/office/drawing/2014/main" id="{AE9F19C9-E7EC-47BC-A5FB-DD6E0ABAA1C2}"/>
              </a:ext>
            </a:extLst>
          </p:cNvPr>
          <p:cNvSpPr/>
          <p:nvPr/>
        </p:nvSpPr>
        <p:spPr>
          <a:xfrm rot="10800000">
            <a:off x="6717560" y="3866361"/>
            <a:ext cx="304267" cy="281538"/>
          </a:xfrm>
          <a:prstGeom prst="upArrow">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0" name="正方形/長方形 39">
            <a:extLst>
              <a:ext uri="{FF2B5EF4-FFF2-40B4-BE49-F238E27FC236}">
                <a16:creationId xmlns:a16="http://schemas.microsoft.com/office/drawing/2014/main" id="{C3A9C0D4-456A-45EA-A13D-EF880E635102}"/>
              </a:ext>
            </a:extLst>
          </p:cNvPr>
          <p:cNvSpPr/>
          <p:nvPr/>
        </p:nvSpPr>
        <p:spPr>
          <a:xfrm>
            <a:off x="417794" y="4252800"/>
            <a:ext cx="3388605" cy="349615"/>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b="1" dirty="0">
                <a:latin typeface="Meiryo UI" panose="020B0604030504040204" pitchFamily="50" charset="-128"/>
                <a:ea typeface="Meiryo UI" panose="020B0604030504040204" pitchFamily="50" charset="-128"/>
              </a:rPr>
              <a:t>Depth estimation by triangulation</a:t>
            </a:r>
            <a:endParaRPr kumimoji="1" lang="ja-JP" altLang="en-US" sz="1400" b="1" dirty="0">
              <a:latin typeface="Meiryo UI" panose="020B0604030504040204" pitchFamily="50" charset="-128"/>
              <a:ea typeface="Meiryo UI" panose="020B0604030504040204" pitchFamily="50" charset="-128"/>
            </a:endParaRPr>
          </a:p>
        </p:txBody>
      </p:sp>
      <p:sp>
        <p:nvSpPr>
          <p:cNvPr id="41" name="正方形/長方形 40">
            <a:extLst>
              <a:ext uri="{FF2B5EF4-FFF2-40B4-BE49-F238E27FC236}">
                <a16:creationId xmlns:a16="http://schemas.microsoft.com/office/drawing/2014/main" id="{F08B0E25-0B8E-40C9-A572-B6EB3FF94973}"/>
              </a:ext>
            </a:extLst>
          </p:cNvPr>
          <p:cNvSpPr/>
          <p:nvPr/>
        </p:nvSpPr>
        <p:spPr>
          <a:xfrm>
            <a:off x="5562958" y="4254540"/>
            <a:ext cx="3438069" cy="465976"/>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ja-JP" sz="1600" b="1" dirty="0">
                <a:solidFill>
                  <a:prstClr val="white"/>
                </a:solidFill>
                <a:latin typeface="Meiryo UI" panose="020B0604030504040204" pitchFamily="50" charset="-128"/>
                <a:ea typeface="Meiryo UI" panose="020B0604030504040204" pitchFamily="50" charset="-128"/>
              </a:rPr>
              <a:t>Depth estimation by evaluation of focus</a:t>
            </a:r>
            <a:endParaRPr lang="ja-JP" altLang="en-US" sz="1600" b="1" dirty="0">
              <a:solidFill>
                <a:prstClr val="white"/>
              </a:solidFill>
              <a:latin typeface="Meiryo UI" panose="020B0604030504040204" pitchFamily="50" charset="-128"/>
              <a:ea typeface="Meiryo UI" panose="020B0604030504040204" pitchFamily="50" charset="-128"/>
            </a:endParaRPr>
          </a:p>
        </p:txBody>
      </p:sp>
      <p:sp>
        <p:nvSpPr>
          <p:cNvPr id="42" name="矢印: 上 41">
            <a:extLst>
              <a:ext uri="{FF2B5EF4-FFF2-40B4-BE49-F238E27FC236}">
                <a16:creationId xmlns:a16="http://schemas.microsoft.com/office/drawing/2014/main" id="{8665D456-F40B-411F-8725-6BE0FF61D8BD}"/>
              </a:ext>
            </a:extLst>
          </p:cNvPr>
          <p:cNvSpPr/>
          <p:nvPr/>
        </p:nvSpPr>
        <p:spPr>
          <a:xfrm rot="5400000">
            <a:off x="4524048" y="5897691"/>
            <a:ext cx="321723" cy="1149062"/>
          </a:xfrm>
          <a:prstGeom prst="upArrow">
            <a:avLst/>
          </a:prstGeom>
          <a:solidFill>
            <a:srgbClr val="FFFFF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3" name="矢印: 上 42">
            <a:extLst>
              <a:ext uri="{FF2B5EF4-FFF2-40B4-BE49-F238E27FC236}">
                <a16:creationId xmlns:a16="http://schemas.microsoft.com/office/drawing/2014/main" id="{AB415F1F-0385-45AE-ADE6-20284DE8810D}"/>
              </a:ext>
            </a:extLst>
          </p:cNvPr>
          <p:cNvSpPr/>
          <p:nvPr/>
        </p:nvSpPr>
        <p:spPr>
          <a:xfrm rot="10800000">
            <a:off x="6717559" y="4853018"/>
            <a:ext cx="304267" cy="281538"/>
          </a:xfrm>
          <a:prstGeom prst="upArrow">
            <a:avLst>
              <a:gd name="adj1" fmla="val 50000"/>
              <a:gd name="adj2" fmla="val 50000"/>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4" name="矢印: 上 43">
            <a:extLst>
              <a:ext uri="{FF2B5EF4-FFF2-40B4-BE49-F238E27FC236}">
                <a16:creationId xmlns:a16="http://schemas.microsoft.com/office/drawing/2014/main" id="{85BA4B78-4F5A-4368-A6F8-3CCC99FFFE04}"/>
              </a:ext>
            </a:extLst>
          </p:cNvPr>
          <p:cNvSpPr/>
          <p:nvPr/>
        </p:nvSpPr>
        <p:spPr>
          <a:xfrm rot="15300000">
            <a:off x="4527568" y="5349643"/>
            <a:ext cx="367632" cy="1218722"/>
          </a:xfrm>
          <a:prstGeom prst="upArrow">
            <a:avLst/>
          </a:prstGeom>
          <a:solidFill>
            <a:srgbClr val="FFFFFF"/>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5" name="正方形/長方形 44">
            <a:extLst>
              <a:ext uri="{FF2B5EF4-FFF2-40B4-BE49-F238E27FC236}">
                <a16:creationId xmlns:a16="http://schemas.microsoft.com/office/drawing/2014/main" id="{FE6E3038-F4A6-454C-96A6-61A6C4F03754}"/>
              </a:ext>
            </a:extLst>
          </p:cNvPr>
          <p:cNvSpPr/>
          <p:nvPr/>
        </p:nvSpPr>
        <p:spPr>
          <a:xfrm>
            <a:off x="5562959" y="5212309"/>
            <a:ext cx="3409888" cy="34787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latin typeface="Meiryo UI" panose="020B0604030504040204" pitchFamily="50" charset="-128"/>
                <a:ea typeface="Meiryo UI" panose="020B0604030504040204" pitchFamily="50" charset="-128"/>
              </a:rPr>
              <a:t>Verification of depth</a:t>
            </a:r>
            <a:endParaRPr kumimoji="1" lang="ja-JP" altLang="en-US" b="1" dirty="0">
              <a:latin typeface="Meiryo UI" panose="020B0604030504040204" pitchFamily="50" charset="-128"/>
              <a:ea typeface="Meiryo UI" panose="020B0604030504040204" pitchFamily="50" charset="-128"/>
            </a:endParaRPr>
          </a:p>
        </p:txBody>
      </p:sp>
      <p:sp>
        <p:nvSpPr>
          <p:cNvPr id="46" name="正方形/長方形 45">
            <a:extLst>
              <a:ext uri="{FF2B5EF4-FFF2-40B4-BE49-F238E27FC236}">
                <a16:creationId xmlns:a16="http://schemas.microsoft.com/office/drawing/2014/main" id="{2740877C-4459-4B66-8812-CAE6093A9A56}"/>
              </a:ext>
            </a:extLst>
          </p:cNvPr>
          <p:cNvSpPr/>
          <p:nvPr/>
        </p:nvSpPr>
        <p:spPr>
          <a:xfrm>
            <a:off x="632777" y="6273603"/>
            <a:ext cx="3173621" cy="349615"/>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400" b="1" dirty="0">
                <a:latin typeface="Meiryo UI" panose="020B0604030504040204" pitchFamily="50" charset="-128"/>
                <a:ea typeface="Meiryo UI" panose="020B0604030504040204" pitchFamily="50" charset="-128"/>
              </a:rPr>
              <a:t>Energy minimization problem</a:t>
            </a:r>
            <a:endParaRPr lang="ja-JP" altLang="en-US" sz="1400" b="1" dirty="0">
              <a:latin typeface="Meiryo UI" panose="020B0604030504040204" pitchFamily="50" charset="-128"/>
              <a:ea typeface="Meiryo UI" panose="020B0604030504040204" pitchFamily="50" charset="-128"/>
            </a:endParaRPr>
          </a:p>
        </p:txBody>
      </p:sp>
      <p:sp>
        <p:nvSpPr>
          <p:cNvPr id="47" name="矢印: 上 46">
            <a:extLst>
              <a:ext uri="{FF2B5EF4-FFF2-40B4-BE49-F238E27FC236}">
                <a16:creationId xmlns:a16="http://schemas.microsoft.com/office/drawing/2014/main" id="{B5CD325A-5DB0-47CD-950B-BDE08EA844FE}"/>
              </a:ext>
            </a:extLst>
          </p:cNvPr>
          <p:cNvSpPr/>
          <p:nvPr/>
        </p:nvSpPr>
        <p:spPr>
          <a:xfrm rot="5400000">
            <a:off x="4498496" y="4813683"/>
            <a:ext cx="372832" cy="1149062"/>
          </a:xfrm>
          <a:prstGeom prst="upArrow">
            <a:avLst/>
          </a:prstGeom>
          <a:solidFill>
            <a:srgbClr val="FFFFFF"/>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8" name="コンテンツ プレースホルダー 2">
            <a:extLst>
              <a:ext uri="{FF2B5EF4-FFF2-40B4-BE49-F238E27FC236}">
                <a16:creationId xmlns:a16="http://schemas.microsoft.com/office/drawing/2014/main" id="{99514949-4A97-4317-9653-F6169780CB95}"/>
              </a:ext>
            </a:extLst>
          </p:cNvPr>
          <p:cNvSpPr txBox="1">
            <a:spLocks/>
          </p:cNvSpPr>
          <p:nvPr/>
        </p:nvSpPr>
        <p:spPr>
          <a:xfrm>
            <a:off x="2380351" y="2416949"/>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1</a:t>
            </a:r>
          </a:p>
        </p:txBody>
      </p:sp>
      <p:sp>
        <p:nvSpPr>
          <p:cNvPr id="49" name="コンテンツ プレースホルダー 2">
            <a:extLst>
              <a:ext uri="{FF2B5EF4-FFF2-40B4-BE49-F238E27FC236}">
                <a16:creationId xmlns:a16="http://schemas.microsoft.com/office/drawing/2014/main" id="{FFEED2F6-89B4-4CBE-A1C9-03884DABE853}"/>
              </a:ext>
            </a:extLst>
          </p:cNvPr>
          <p:cNvSpPr txBox="1">
            <a:spLocks/>
          </p:cNvSpPr>
          <p:nvPr/>
        </p:nvSpPr>
        <p:spPr>
          <a:xfrm>
            <a:off x="4477708" y="3889408"/>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4</a:t>
            </a:r>
          </a:p>
        </p:txBody>
      </p:sp>
      <p:sp>
        <p:nvSpPr>
          <p:cNvPr id="50" name="コンテンツ プレースホルダー 2">
            <a:extLst>
              <a:ext uri="{FF2B5EF4-FFF2-40B4-BE49-F238E27FC236}">
                <a16:creationId xmlns:a16="http://schemas.microsoft.com/office/drawing/2014/main" id="{6A9D7AE1-EA46-4C69-9676-8664E6CD51B2}"/>
              </a:ext>
            </a:extLst>
          </p:cNvPr>
          <p:cNvSpPr txBox="1">
            <a:spLocks/>
          </p:cNvSpPr>
          <p:nvPr/>
        </p:nvSpPr>
        <p:spPr>
          <a:xfrm>
            <a:off x="-463223" y="3889408"/>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2</a:t>
            </a:r>
          </a:p>
        </p:txBody>
      </p:sp>
      <p:sp>
        <p:nvSpPr>
          <p:cNvPr id="51" name="コンテンツ プレースホルダー 2">
            <a:extLst>
              <a:ext uri="{FF2B5EF4-FFF2-40B4-BE49-F238E27FC236}">
                <a16:creationId xmlns:a16="http://schemas.microsoft.com/office/drawing/2014/main" id="{257EB91D-FA7E-4509-89B5-E8927468E9C3}"/>
              </a:ext>
            </a:extLst>
          </p:cNvPr>
          <p:cNvSpPr txBox="1">
            <a:spLocks/>
          </p:cNvSpPr>
          <p:nvPr/>
        </p:nvSpPr>
        <p:spPr>
          <a:xfrm>
            <a:off x="-463223" y="5919559"/>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6</a:t>
            </a:r>
          </a:p>
        </p:txBody>
      </p:sp>
      <p:sp>
        <p:nvSpPr>
          <p:cNvPr id="52" name="コンテンツ プレースホルダー 2">
            <a:extLst>
              <a:ext uri="{FF2B5EF4-FFF2-40B4-BE49-F238E27FC236}">
                <a16:creationId xmlns:a16="http://schemas.microsoft.com/office/drawing/2014/main" id="{B69587E0-2AF2-48F6-AF22-6C59CB9E810A}"/>
              </a:ext>
            </a:extLst>
          </p:cNvPr>
          <p:cNvSpPr txBox="1">
            <a:spLocks/>
          </p:cNvSpPr>
          <p:nvPr/>
        </p:nvSpPr>
        <p:spPr>
          <a:xfrm>
            <a:off x="4477708" y="48760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5</a:t>
            </a:r>
          </a:p>
        </p:txBody>
      </p:sp>
      <p:sp>
        <p:nvSpPr>
          <p:cNvPr id="53" name="コンテンツ プレースホルダー 2">
            <a:extLst>
              <a:ext uri="{FF2B5EF4-FFF2-40B4-BE49-F238E27FC236}">
                <a16:creationId xmlns:a16="http://schemas.microsoft.com/office/drawing/2014/main" id="{E971E02E-C9E8-41CF-811E-9BA912B5D992}"/>
              </a:ext>
            </a:extLst>
          </p:cNvPr>
          <p:cNvSpPr txBox="1">
            <a:spLocks/>
          </p:cNvSpPr>
          <p:nvPr/>
        </p:nvSpPr>
        <p:spPr>
          <a:xfrm>
            <a:off x="4477708" y="5909537"/>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7</a:t>
            </a:r>
          </a:p>
        </p:txBody>
      </p:sp>
      <p:sp>
        <p:nvSpPr>
          <p:cNvPr id="54" name="正方形/長方形 53">
            <a:extLst>
              <a:ext uri="{FF2B5EF4-FFF2-40B4-BE49-F238E27FC236}">
                <a16:creationId xmlns:a16="http://schemas.microsoft.com/office/drawing/2014/main" id="{CA0E99AA-AE3E-4D2E-9AC2-B384F0BBB4A0}"/>
              </a:ext>
            </a:extLst>
          </p:cNvPr>
          <p:cNvSpPr/>
          <p:nvPr/>
        </p:nvSpPr>
        <p:spPr>
          <a:xfrm>
            <a:off x="632776" y="5212309"/>
            <a:ext cx="3173622" cy="323771"/>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400" b="1" dirty="0">
                <a:latin typeface="Meiryo UI" panose="020B0604030504040204" pitchFamily="50" charset="-128"/>
                <a:ea typeface="Meiryo UI" panose="020B0604030504040204" pitchFamily="50" charset="-128"/>
              </a:rPr>
              <a:t>Energy minimization problem</a:t>
            </a:r>
            <a:endParaRPr kumimoji="1" lang="ja-JP" altLang="en-US" sz="1400" b="1" dirty="0">
              <a:latin typeface="Meiryo UI" panose="020B0604030504040204" pitchFamily="50" charset="-128"/>
              <a:ea typeface="Meiryo UI" panose="020B0604030504040204" pitchFamily="50" charset="-128"/>
            </a:endParaRPr>
          </a:p>
        </p:txBody>
      </p:sp>
      <p:sp>
        <p:nvSpPr>
          <p:cNvPr id="55" name="コンテンツ プレースホルダー 2">
            <a:extLst>
              <a:ext uri="{FF2B5EF4-FFF2-40B4-BE49-F238E27FC236}">
                <a16:creationId xmlns:a16="http://schemas.microsoft.com/office/drawing/2014/main" id="{583E0584-CA04-40EF-A3AE-81A04D06F6C3}"/>
              </a:ext>
            </a:extLst>
          </p:cNvPr>
          <p:cNvSpPr txBox="1">
            <a:spLocks/>
          </p:cNvSpPr>
          <p:nvPr/>
        </p:nvSpPr>
        <p:spPr>
          <a:xfrm>
            <a:off x="-465068" y="48760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3</a:t>
            </a:r>
          </a:p>
        </p:txBody>
      </p:sp>
      <p:sp>
        <p:nvSpPr>
          <p:cNvPr id="56" name="矢印: 上 55">
            <a:extLst>
              <a:ext uri="{FF2B5EF4-FFF2-40B4-BE49-F238E27FC236}">
                <a16:creationId xmlns:a16="http://schemas.microsoft.com/office/drawing/2014/main" id="{D9E3CE50-B3E7-47E0-9ACB-BDC00EA6E3F5}"/>
              </a:ext>
            </a:extLst>
          </p:cNvPr>
          <p:cNvSpPr/>
          <p:nvPr/>
        </p:nvSpPr>
        <p:spPr>
          <a:xfrm rot="10800000">
            <a:off x="2570718" y="4797932"/>
            <a:ext cx="304267" cy="281538"/>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7" name="矢印: 上 56">
            <a:extLst>
              <a:ext uri="{FF2B5EF4-FFF2-40B4-BE49-F238E27FC236}">
                <a16:creationId xmlns:a16="http://schemas.microsoft.com/office/drawing/2014/main" id="{A8E3FF75-4ACC-49F2-88B1-174609C4227F}"/>
              </a:ext>
            </a:extLst>
          </p:cNvPr>
          <p:cNvSpPr/>
          <p:nvPr/>
        </p:nvSpPr>
        <p:spPr>
          <a:xfrm rot="10800000">
            <a:off x="2570718" y="5785931"/>
            <a:ext cx="304267" cy="281538"/>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8" name="コンテンツ プレースホルダー 2">
            <a:extLst>
              <a:ext uri="{FF2B5EF4-FFF2-40B4-BE49-F238E27FC236}">
                <a16:creationId xmlns:a16="http://schemas.microsoft.com/office/drawing/2014/main" id="{20CD81D1-D5FF-4BA5-9582-4B735DF2B68D}"/>
              </a:ext>
            </a:extLst>
          </p:cNvPr>
          <p:cNvSpPr txBox="1">
            <a:spLocks/>
          </p:cNvSpPr>
          <p:nvPr/>
        </p:nvSpPr>
        <p:spPr>
          <a:xfrm>
            <a:off x="417794" y="3065875"/>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1</a:t>
            </a:r>
          </a:p>
        </p:txBody>
      </p:sp>
      <p:sp>
        <p:nvSpPr>
          <p:cNvPr id="59" name="コンテンツ プレースホルダー 2">
            <a:extLst>
              <a:ext uri="{FF2B5EF4-FFF2-40B4-BE49-F238E27FC236}">
                <a16:creationId xmlns:a16="http://schemas.microsoft.com/office/drawing/2014/main" id="{4B7DBD97-8EB7-4273-A5A1-0B674DFCC3A2}"/>
              </a:ext>
            </a:extLst>
          </p:cNvPr>
          <p:cNvSpPr txBox="1">
            <a:spLocks/>
          </p:cNvSpPr>
          <p:nvPr/>
        </p:nvSpPr>
        <p:spPr>
          <a:xfrm>
            <a:off x="4499753" y="3065875"/>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1</a:t>
            </a:r>
          </a:p>
        </p:txBody>
      </p:sp>
    </p:spTree>
    <p:extLst>
      <p:ext uri="{BB962C8B-B14F-4D97-AF65-F5344CB8AC3E}">
        <p14:creationId xmlns:p14="http://schemas.microsoft.com/office/powerpoint/2010/main" val="19025134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763000"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Step 3. Energy function about </a:t>
            </a:r>
            <a:r>
              <a:rPr lang="en-US" altLang="ja-JP" sz="2400" b="1" dirty="0" err="1">
                <a:solidFill>
                  <a:schemeClr val="tx2"/>
                </a:solidFill>
              </a:rPr>
              <a:t>diaprity</a:t>
            </a:r>
            <a:r>
              <a:rPr lang="ja-JP" altLang="en-US" sz="2400" b="1" dirty="0">
                <a:solidFill>
                  <a:schemeClr val="tx2"/>
                </a:solidFill>
              </a:rPr>
              <a:t>：</a:t>
            </a:r>
            <a:r>
              <a:rPr lang="en-US" altLang="ja-JP" sz="2400" b="1" i="1" dirty="0">
                <a:solidFill>
                  <a:schemeClr val="tx2"/>
                </a:solidFill>
              </a:rPr>
              <a:t>E</a:t>
            </a:r>
            <a:r>
              <a:rPr lang="ja-JP" altLang="en-US" sz="2400" b="1" i="1" dirty="0">
                <a:solidFill>
                  <a:schemeClr val="tx2"/>
                </a:solidFill>
              </a:rPr>
              <a:t> </a:t>
            </a:r>
            <a:r>
              <a:rPr lang="en-US" altLang="ja-JP" sz="1800" dirty="0">
                <a:solidFill>
                  <a:schemeClr val="tx2"/>
                </a:solidFill>
              </a:rPr>
              <a:t>stereo </a:t>
            </a:r>
            <a:r>
              <a:rPr lang="en-US" altLang="ja-JP" sz="2400" dirty="0">
                <a:solidFill>
                  <a:schemeClr val="tx2"/>
                </a:solidFill>
              </a:rPr>
              <a:t>(f) </a:t>
            </a:r>
          </a:p>
          <a:p>
            <a:r>
              <a:rPr lang="en-US" altLang="ja-JP" sz="2000" b="1" i="1" dirty="0">
                <a:solidFill>
                  <a:schemeClr val="tx2"/>
                </a:solidFill>
              </a:rPr>
              <a:t>E </a:t>
            </a:r>
            <a:r>
              <a:rPr lang="en-US" altLang="ja-JP" sz="1600" i="1" dirty="0">
                <a:solidFill>
                  <a:schemeClr val="tx2"/>
                </a:solidFill>
              </a:rPr>
              <a:t>stereo </a:t>
            </a:r>
            <a:r>
              <a:rPr lang="en-US" altLang="ja-JP" sz="2000" dirty="0">
                <a:solidFill>
                  <a:schemeClr val="tx2"/>
                </a:solidFill>
              </a:rPr>
              <a:t>(f)</a:t>
            </a:r>
            <a:r>
              <a:rPr lang="en-US" altLang="ja-JP" sz="2000" i="1" dirty="0">
                <a:solidFill>
                  <a:schemeClr val="tx2"/>
                </a:solidFill>
              </a:rPr>
              <a:t> </a:t>
            </a:r>
            <a:r>
              <a:rPr lang="en-US" altLang="ja-JP" sz="2000" b="1" i="1" dirty="0">
                <a:solidFill>
                  <a:schemeClr val="tx2"/>
                </a:solidFill>
              </a:rPr>
              <a:t>= E </a:t>
            </a:r>
            <a:r>
              <a:rPr lang="en-US" altLang="ja-JP" sz="1600" i="1" dirty="0">
                <a:solidFill>
                  <a:schemeClr val="tx2"/>
                </a:solidFill>
              </a:rPr>
              <a:t>data </a:t>
            </a:r>
            <a:r>
              <a:rPr lang="en-US" altLang="ja-JP" sz="2000" dirty="0">
                <a:solidFill>
                  <a:schemeClr val="tx2"/>
                </a:solidFill>
              </a:rPr>
              <a:t>(f)</a:t>
            </a:r>
            <a:r>
              <a:rPr lang="en-US" altLang="ja-JP" sz="2000" b="1" dirty="0">
                <a:solidFill>
                  <a:schemeClr val="tx2"/>
                </a:solidFill>
              </a:rPr>
              <a:t> </a:t>
            </a:r>
            <a:r>
              <a:rPr lang="en-US" altLang="ja-JP" sz="2000" b="1" i="1" dirty="0">
                <a:solidFill>
                  <a:schemeClr val="tx2"/>
                </a:solidFill>
              </a:rPr>
              <a:t>+ E </a:t>
            </a:r>
            <a:r>
              <a:rPr lang="en-US" altLang="ja-JP" sz="1600" i="1" dirty="0">
                <a:solidFill>
                  <a:schemeClr val="tx2"/>
                </a:solidFill>
              </a:rPr>
              <a:t>smoothness </a:t>
            </a:r>
            <a:r>
              <a:rPr lang="en-US" altLang="ja-JP" sz="2000" dirty="0">
                <a:solidFill>
                  <a:schemeClr val="tx2"/>
                </a:solidFill>
              </a:rPr>
              <a:t>(f)</a:t>
            </a:r>
            <a:r>
              <a:rPr lang="en-US" altLang="ja-JP" sz="2000" b="1" i="1" dirty="0">
                <a:solidFill>
                  <a:schemeClr val="tx2"/>
                </a:solidFill>
              </a:rPr>
              <a:t> + E </a:t>
            </a:r>
            <a:r>
              <a:rPr lang="en-US" altLang="ja-JP" sz="1600" i="1" dirty="0">
                <a:solidFill>
                  <a:schemeClr val="tx2"/>
                </a:solidFill>
              </a:rPr>
              <a:t>visibility </a:t>
            </a:r>
            <a:r>
              <a:rPr lang="en-US" altLang="ja-JP" sz="2000" dirty="0">
                <a:solidFill>
                  <a:schemeClr val="tx2"/>
                </a:solidFill>
              </a:rPr>
              <a:t>(f)</a:t>
            </a:r>
          </a:p>
          <a:p>
            <a:pPr marL="0" indent="0">
              <a:buNone/>
            </a:pPr>
            <a:r>
              <a:rPr lang="en-US" altLang="ja-JP" sz="2000" dirty="0">
                <a:solidFill>
                  <a:schemeClr val="tx2"/>
                </a:solidFill>
              </a:rPr>
              <a:t>     f </a:t>
            </a:r>
            <a:r>
              <a:rPr lang="ja-JP" altLang="en-US" sz="2000" dirty="0">
                <a:solidFill>
                  <a:schemeClr val="tx2"/>
                </a:solidFill>
              </a:rPr>
              <a:t>：</a:t>
            </a:r>
            <a:r>
              <a:rPr lang="en-US" altLang="ja-JP" sz="2000" dirty="0">
                <a:solidFill>
                  <a:schemeClr val="tx2"/>
                </a:solidFill>
              </a:rPr>
              <a:t>Disparity when</a:t>
            </a:r>
            <a:r>
              <a:rPr lang="ja-JP" altLang="en-US" sz="2000" b="1" dirty="0">
                <a:solidFill>
                  <a:srgbClr val="00B050"/>
                </a:solidFill>
              </a:rPr>
              <a:t> </a:t>
            </a:r>
            <a:r>
              <a:rPr lang="en-US" altLang="ja-JP" sz="2000" b="1" dirty="0">
                <a:solidFill>
                  <a:srgbClr val="00B050"/>
                </a:solidFill>
              </a:rPr>
              <a:t>P</a:t>
            </a:r>
            <a:r>
              <a:rPr lang="en-US" altLang="ja-JP" sz="2000" dirty="0">
                <a:solidFill>
                  <a:schemeClr val="tx2"/>
                </a:solidFill>
              </a:rPr>
              <a:t> in </a:t>
            </a:r>
            <a:r>
              <a:rPr lang="en-US" altLang="ja-JP" sz="2000" dirty="0" err="1">
                <a:solidFill>
                  <a:schemeClr val="tx2"/>
                </a:solidFill>
              </a:rPr>
              <a:t>img</a:t>
            </a:r>
            <a:r>
              <a:rPr lang="en-US" altLang="ja-JP" sz="2000" dirty="0">
                <a:solidFill>
                  <a:schemeClr val="tx2"/>
                </a:solidFill>
              </a:rPr>
              <a:t>. </a:t>
            </a:r>
            <a:r>
              <a:rPr lang="en-US" altLang="ja-JP" sz="2000" dirty="0" err="1">
                <a:solidFill>
                  <a:schemeClr val="tx2"/>
                </a:solidFill>
              </a:rPr>
              <a:t>i</a:t>
            </a:r>
            <a:r>
              <a:rPr lang="en-US" altLang="ja-JP" sz="2000" dirty="0">
                <a:solidFill>
                  <a:schemeClr val="tx2"/>
                </a:solidFill>
              </a:rPr>
              <a:t> has correspondence with</a:t>
            </a:r>
            <a:r>
              <a:rPr lang="ja-JP" altLang="en-US" sz="2000" b="1" dirty="0">
                <a:solidFill>
                  <a:srgbClr val="00B050"/>
                </a:solidFill>
              </a:rPr>
              <a:t> </a:t>
            </a:r>
            <a:r>
              <a:rPr lang="en-US" altLang="ja-JP" sz="2000" b="1" dirty="0">
                <a:solidFill>
                  <a:srgbClr val="00B050"/>
                </a:solidFill>
              </a:rPr>
              <a:t>Q</a:t>
            </a:r>
            <a:r>
              <a:rPr lang="en-US" altLang="ja-JP" sz="2000" dirty="0">
                <a:solidFill>
                  <a:schemeClr val="tx2"/>
                </a:solidFill>
              </a:rPr>
              <a:t> in </a:t>
            </a:r>
            <a:r>
              <a:rPr lang="en-US" altLang="ja-JP" sz="2000" dirty="0" err="1">
                <a:solidFill>
                  <a:schemeClr val="tx2"/>
                </a:solidFill>
              </a:rPr>
              <a:t>img</a:t>
            </a:r>
            <a:r>
              <a:rPr lang="en-US" altLang="ja-JP" sz="2000" dirty="0">
                <a:solidFill>
                  <a:schemeClr val="tx2"/>
                </a:solidFill>
              </a:rPr>
              <a:t>. j</a:t>
            </a:r>
            <a:endParaRPr lang="en-US" altLang="ja-JP" sz="500" dirty="0">
              <a:solidFill>
                <a:schemeClr val="tx2"/>
              </a:solidFill>
            </a:endParaRPr>
          </a:p>
          <a:p>
            <a:r>
              <a:rPr lang="en-US" altLang="ja-JP" sz="2000" b="1" i="1" dirty="0">
                <a:solidFill>
                  <a:schemeClr val="tx2"/>
                </a:solidFill>
              </a:rPr>
              <a:t>E</a:t>
            </a:r>
            <a:r>
              <a:rPr lang="en-US" altLang="ja-JP" sz="1600" i="1" dirty="0">
                <a:solidFill>
                  <a:srgbClr val="44546A"/>
                </a:solidFill>
              </a:rPr>
              <a:t> data </a:t>
            </a:r>
            <a:r>
              <a:rPr lang="en-US" altLang="ja-JP" sz="2000" dirty="0">
                <a:solidFill>
                  <a:srgbClr val="44546A"/>
                </a:solidFill>
              </a:rPr>
              <a:t>(f)</a:t>
            </a:r>
            <a:r>
              <a:rPr lang="ja-JP" altLang="en-US" sz="2000" dirty="0">
                <a:solidFill>
                  <a:srgbClr val="44546A"/>
                </a:solidFill>
              </a:rPr>
              <a:t>：</a:t>
            </a:r>
            <a:r>
              <a:rPr lang="en-US" altLang="ja-JP" sz="2000" dirty="0">
                <a:solidFill>
                  <a:srgbClr val="44546A"/>
                </a:solidFill>
              </a:rPr>
              <a:t>Square error of Intensity of</a:t>
            </a:r>
            <a:r>
              <a:rPr lang="ja-JP" altLang="en-US" sz="2000" dirty="0">
                <a:solidFill>
                  <a:srgbClr val="44546A"/>
                </a:solidFill>
              </a:rPr>
              <a:t> </a:t>
            </a:r>
            <a:r>
              <a:rPr lang="en-US" altLang="ja-JP" sz="2000" b="1" dirty="0">
                <a:solidFill>
                  <a:srgbClr val="00B050"/>
                </a:solidFill>
              </a:rPr>
              <a:t>P </a:t>
            </a:r>
            <a:r>
              <a:rPr lang="en-US" altLang="ja-JP" sz="2000" dirty="0">
                <a:solidFill>
                  <a:srgbClr val="44546A"/>
                </a:solidFill>
              </a:rPr>
              <a:t>and</a:t>
            </a:r>
            <a:r>
              <a:rPr lang="ja-JP" altLang="en-US" sz="2000" b="1" dirty="0">
                <a:solidFill>
                  <a:srgbClr val="44546A"/>
                </a:solidFill>
              </a:rPr>
              <a:t> </a:t>
            </a:r>
            <a:r>
              <a:rPr lang="en-US" altLang="ja-JP" sz="2000" b="1" dirty="0">
                <a:solidFill>
                  <a:srgbClr val="00B050"/>
                </a:solidFill>
              </a:rPr>
              <a:t>Q</a:t>
            </a:r>
            <a:endParaRPr lang="en-US" altLang="ja-JP" sz="500" dirty="0">
              <a:solidFill>
                <a:srgbClr val="44546A"/>
              </a:solidFill>
            </a:endParaRPr>
          </a:p>
          <a:p>
            <a:r>
              <a:rPr lang="en-US" altLang="ja-JP" sz="2000" b="1" i="1" dirty="0">
                <a:solidFill>
                  <a:srgbClr val="44546A"/>
                </a:solidFill>
              </a:rPr>
              <a:t>E </a:t>
            </a:r>
            <a:r>
              <a:rPr lang="en-US" altLang="ja-JP" sz="1600" i="1" dirty="0">
                <a:solidFill>
                  <a:srgbClr val="44546A"/>
                </a:solidFill>
              </a:rPr>
              <a:t>smoothness </a:t>
            </a:r>
            <a:r>
              <a:rPr lang="en-US" altLang="ja-JP" sz="2000" dirty="0">
                <a:solidFill>
                  <a:srgbClr val="44546A"/>
                </a:solidFill>
              </a:rPr>
              <a:t>(f)</a:t>
            </a:r>
            <a:r>
              <a:rPr lang="ja-JP" altLang="en-US" sz="2000" dirty="0">
                <a:solidFill>
                  <a:srgbClr val="44546A"/>
                </a:solidFill>
              </a:rPr>
              <a:t>：</a:t>
            </a:r>
            <a:endParaRPr lang="en-US" altLang="ja-JP" sz="2000" dirty="0">
              <a:solidFill>
                <a:srgbClr val="44546A"/>
              </a:solidFill>
            </a:endParaRPr>
          </a:p>
          <a:p>
            <a:pPr marL="0" indent="0">
              <a:buNone/>
            </a:pPr>
            <a:r>
              <a:rPr lang="en-US" altLang="ja-JP" sz="2000" dirty="0">
                <a:solidFill>
                  <a:srgbClr val="44546A"/>
                </a:solidFill>
              </a:rPr>
              <a:t>(Disparity between </a:t>
            </a:r>
            <a:r>
              <a:rPr lang="en-US" altLang="ja-JP" sz="2000" b="1" dirty="0">
                <a:solidFill>
                  <a:srgbClr val="00B050"/>
                </a:solidFill>
              </a:rPr>
              <a:t>A</a:t>
            </a:r>
            <a:r>
              <a:rPr lang="en-US" altLang="ja-JP" sz="2000" dirty="0">
                <a:solidFill>
                  <a:srgbClr val="44546A"/>
                </a:solidFill>
              </a:rPr>
              <a:t> and </a:t>
            </a:r>
            <a:r>
              <a:rPr lang="en-US" altLang="ja-JP" sz="2000" b="1" dirty="0">
                <a:solidFill>
                  <a:srgbClr val="00B050"/>
                </a:solidFill>
              </a:rPr>
              <a:t>B </a:t>
            </a:r>
            <a:r>
              <a:rPr lang="en-US" altLang="ja-JP" sz="2000" dirty="0">
                <a:solidFill>
                  <a:schemeClr val="tx2"/>
                </a:solidFill>
              </a:rPr>
              <a:t>when </a:t>
            </a:r>
            <a:r>
              <a:rPr lang="en-US" altLang="ja-JP" sz="2000" b="1" dirty="0">
                <a:solidFill>
                  <a:srgbClr val="00B050"/>
                </a:solidFill>
              </a:rPr>
              <a:t>P </a:t>
            </a:r>
            <a:r>
              <a:rPr lang="en-US" altLang="ja-JP" sz="2000" dirty="0">
                <a:solidFill>
                  <a:schemeClr val="tx2"/>
                </a:solidFill>
              </a:rPr>
              <a:t>has correspondence with </a:t>
            </a:r>
            <a:r>
              <a:rPr lang="en-US" altLang="ja-JP" sz="2000" b="1" dirty="0">
                <a:solidFill>
                  <a:srgbClr val="00B050"/>
                </a:solidFill>
              </a:rPr>
              <a:t>A</a:t>
            </a:r>
            <a:r>
              <a:rPr lang="en-US" altLang="ja-JP" sz="2000" dirty="0">
                <a:solidFill>
                  <a:schemeClr val="tx2"/>
                </a:solidFill>
              </a:rPr>
              <a:t> and </a:t>
            </a:r>
            <a:r>
              <a:rPr lang="en-US" altLang="ja-JP" sz="2000" b="1" dirty="0">
                <a:solidFill>
                  <a:srgbClr val="00B050"/>
                </a:solidFill>
              </a:rPr>
              <a:t>B</a:t>
            </a:r>
            <a:r>
              <a:rPr lang="en-US" altLang="ja-JP" sz="2000" dirty="0">
                <a:solidFill>
                  <a:schemeClr val="tx2"/>
                </a:solidFill>
              </a:rPr>
              <a:t>) minus</a:t>
            </a:r>
          </a:p>
          <a:p>
            <a:pPr marL="0" indent="0">
              <a:buNone/>
            </a:pPr>
            <a:r>
              <a:rPr lang="en-US" altLang="ja-JP" sz="2000" dirty="0">
                <a:solidFill>
                  <a:srgbClr val="44546A"/>
                </a:solidFill>
              </a:rPr>
              <a:t>(Disparity between </a:t>
            </a:r>
            <a:r>
              <a:rPr lang="en-US" altLang="ja-JP" sz="2000" b="1" dirty="0">
                <a:solidFill>
                  <a:srgbClr val="00B050"/>
                </a:solidFill>
              </a:rPr>
              <a:t>A</a:t>
            </a:r>
            <a:r>
              <a:rPr lang="en-US" altLang="ja-JP" sz="2000" dirty="0">
                <a:solidFill>
                  <a:srgbClr val="44546A"/>
                </a:solidFill>
              </a:rPr>
              <a:t> and </a:t>
            </a:r>
            <a:r>
              <a:rPr lang="en-US" altLang="ja-JP" sz="2000" b="1" dirty="0">
                <a:solidFill>
                  <a:srgbClr val="00B050"/>
                </a:solidFill>
              </a:rPr>
              <a:t>B </a:t>
            </a:r>
            <a:r>
              <a:rPr lang="en-US" altLang="ja-JP" sz="2000" dirty="0">
                <a:solidFill>
                  <a:schemeClr val="tx2"/>
                </a:solidFill>
              </a:rPr>
              <a:t>when </a:t>
            </a:r>
            <a:r>
              <a:rPr lang="en-US" altLang="ja-JP" sz="2000" b="1" dirty="0">
                <a:solidFill>
                  <a:srgbClr val="00B050"/>
                </a:solidFill>
              </a:rPr>
              <a:t>Q </a:t>
            </a:r>
            <a:r>
              <a:rPr lang="en-US" altLang="ja-JP" sz="2000" dirty="0">
                <a:solidFill>
                  <a:schemeClr val="tx2"/>
                </a:solidFill>
              </a:rPr>
              <a:t>has correspondence with </a:t>
            </a:r>
            <a:r>
              <a:rPr lang="en-US" altLang="ja-JP" sz="2000" b="1" dirty="0">
                <a:solidFill>
                  <a:srgbClr val="00B050"/>
                </a:solidFill>
              </a:rPr>
              <a:t>A</a:t>
            </a:r>
            <a:r>
              <a:rPr lang="en-US" altLang="ja-JP" sz="2000" dirty="0">
                <a:solidFill>
                  <a:schemeClr val="tx2"/>
                </a:solidFill>
              </a:rPr>
              <a:t> and </a:t>
            </a:r>
            <a:r>
              <a:rPr lang="en-US" altLang="ja-JP" sz="2000" b="1" dirty="0">
                <a:solidFill>
                  <a:srgbClr val="00B050"/>
                </a:solidFill>
              </a:rPr>
              <a:t>B</a:t>
            </a:r>
            <a:r>
              <a:rPr lang="en-US" altLang="ja-JP" sz="2000" dirty="0">
                <a:solidFill>
                  <a:schemeClr val="tx2"/>
                </a:solidFill>
              </a:rPr>
              <a:t>)</a:t>
            </a:r>
            <a:endParaRPr lang="en-US" altLang="ja-JP" sz="2000" dirty="0">
              <a:solidFill>
                <a:srgbClr val="44546A"/>
              </a:solidFill>
            </a:endParaRPr>
          </a:p>
          <a:p>
            <a:pPr marL="0" indent="0">
              <a:buNone/>
            </a:pPr>
            <a:endParaRPr lang="en-US" altLang="ja-JP" sz="500" dirty="0">
              <a:solidFill>
                <a:srgbClr val="44546A"/>
              </a:solidFill>
            </a:endParaRPr>
          </a:p>
          <a:p>
            <a:pPr lvl="0" defTabSz="914400">
              <a:lnSpc>
                <a:spcPct val="100000"/>
              </a:lnSpc>
              <a:spcBef>
                <a:spcPts val="0"/>
              </a:spcBef>
            </a:pPr>
            <a:r>
              <a:rPr lang="en-US" altLang="ja-JP" sz="2000" b="1" i="1" dirty="0">
                <a:solidFill>
                  <a:srgbClr val="44546A"/>
                </a:solidFill>
              </a:rPr>
              <a:t>E </a:t>
            </a:r>
            <a:r>
              <a:rPr lang="en-US" altLang="ja-JP" sz="1600" i="1" dirty="0">
                <a:solidFill>
                  <a:srgbClr val="44546A"/>
                </a:solidFill>
              </a:rPr>
              <a:t>visibility </a:t>
            </a:r>
            <a:r>
              <a:rPr lang="en-US" altLang="ja-JP" sz="2000" dirty="0">
                <a:solidFill>
                  <a:srgbClr val="44546A"/>
                </a:solidFill>
              </a:rPr>
              <a:t>(f)</a:t>
            </a:r>
            <a:r>
              <a:rPr lang="ja-JP" altLang="en-US" sz="2000" dirty="0">
                <a:solidFill>
                  <a:srgbClr val="44546A"/>
                </a:solidFill>
              </a:rPr>
              <a:t>：</a:t>
            </a:r>
            <a:r>
              <a:rPr lang="en-US" altLang="ja-JP" sz="2000" dirty="0">
                <a:solidFill>
                  <a:srgbClr val="44546A"/>
                </a:solidFill>
              </a:rPr>
              <a:t>Infinity when f is physically impossible</a:t>
            </a:r>
          </a:p>
        </p:txBody>
      </p:sp>
      <p:sp>
        <p:nvSpPr>
          <p:cNvPr id="3" name="正方形/長方形 2">
            <a:extLst>
              <a:ext uri="{FF2B5EF4-FFF2-40B4-BE49-F238E27FC236}">
                <a16:creationId xmlns:a16="http://schemas.microsoft.com/office/drawing/2014/main" id="{48272DDE-3E9E-4C53-A35E-BDEBE7A362AC}"/>
              </a:ext>
            </a:extLst>
          </p:cNvPr>
          <p:cNvSpPr/>
          <p:nvPr/>
        </p:nvSpPr>
        <p:spPr>
          <a:xfrm>
            <a:off x="7055708"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lang="en-US" altLang="ja-JP" sz="2200" b="1" dirty="0"/>
              <a:t>Related works with passive stereo method and depth from focus</a:t>
            </a:r>
            <a:endParaRPr kumimoji="1" lang="ja-JP" altLang="en-US" sz="22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13</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6D8096FC-9285-4FEC-80ED-5B30B7935410}"/>
              </a:ext>
            </a:extLst>
          </p:cNvPr>
          <p:cNvSpPr/>
          <p:nvPr/>
        </p:nvSpPr>
        <p:spPr>
          <a:xfrm>
            <a:off x="4744995"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6" name="図 35">
            <a:extLst>
              <a:ext uri="{FF2B5EF4-FFF2-40B4-BE49-F238E27FC236}">
                <a16:creationId xmlns:a16="http://schemas.microsoft.com/office/drawing/2014/main" id="{6686D3CF-C1D6-4C64-82BF-87895A7513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4362" y="4933237"/>
            <a:ext cx="688908" cy="1329043"/>
          </a:xfrm>
          <a:prstGeom prst="rect">
            <a:avLst/>
          </a:prstGeom>
        </p:spPr>
      </p:pic>
      <p:pic>
        <p:nvPicPr>
          <p:cNvPr id="37" name="図 36">
            <a:extLst>
              <a:ext uri="{FF2B5EF4-FFF2-40B4-BE49-F238E27FC236}">
                <a16:creationId xmlns:a16="http://schemas.microsoft.com/office/drawing/2014/main" id="{E75D0E36-EA2C-417F-AD97-D544D357A5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1982" y="4933237"/>
            <a:ext cx="688908" cy="1329043"/>
          </a:xfrm>
          <a:prstGeom prst="rect">
            <a:avLst/>
          </a:prstGeom>
        </p:spPr>
      </p:pic>
      <p:sp>
        <p:nvSpPr>
          <p:cNvPr id="47" name="正方形/長方形 46">
            <a:extLst>
              <a:ext uri="{FF2B5EF4-FFF2-40B4-BE49-F238E27FC236}">
                <a16:creationId xmlns:a16="http://schemas.microsoft.com/office/drawing/2014/main" id="{31D412DF-57F2-4CB8-B325-CB4AA7C4FE2C}"/>
              </a:ext>
            </a:extLst>
          </p:cNvPr>
          <p:cNvSpPr/>
          <p:nvPr/>
        </p:nvSpPr>
        <p:spPr>
          <a:xfrm>
            <a:off x="2434282"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正方形/長方形 48">
            <a:extLst>
              <a:ext uri="{FF2B5EF4-FFF2-40B4-BE49-F238E27FC236}">
                <a16:creationId xmlns:a16="http://schemas.microsoft.com/office/drawing/2014/main" id="{FEB7F742-2525-457F-999A-B69B2CE76EC6}"/>
              </a:ext>
            </a:extLst>
          </p:cNvPr>
          <p:cNvSpPr/>
          <p:nvPr/>
        </p:nvSpPr>
        <p:spPr>
          <a:xfrm>
            <a:off x="123569"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0" name="図 49">
            <a:extLst>
              <a:ext uri="{FF2B5EF4-FFF2-40B4-BE49-F238E27FC236}">
                <a16:creationId xmlns:a16="http://schemas.microsoft.com/office/drawing/2014/main" id="{61C5218C-E44A-4B30-8296-19A66340D3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186" y="4933237"/>
            <a:ext cx="688908" cy="1329043"/>
          </a:xfrm>
          <a:prstGeom prst="rect">
            <a:avLst/>
          </a:prstGeom>
        </p:spPr>
      </p:pic>
      <p:sp>
        <p:nvSpPr>
          <p:cNvPr id="52" name="楕円 51">
            <a:extLst>
              <a:ext uri="{FF2B5EF4-FFF2-40B4-BE49-F238E27FC236}">
                <a16:creationId xmlns:a16="http://schemas.microsoft.com/office/drawing/2014/main" id="{D7ECC91A-78AC-4B6C-94B1-3F9B6DABD5C2}"/>
              </a:ext>
            </a:extLst>
          </p:cNvPr>
          <p:cNvSpPr/>
          <p:nvPr/>
        </p:nvSpPr>
        <p:spPr>
          <a:xfrm>
            <a:off x="113110"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コンテンツ プレースホルダー 2">
            <a:extLst>
              <a:ext uri="{FF2B5EF4-FFF2-40B4-BE49-F238E27FC236}">
                <a16:creationId xmlns:a16="http://schemas.microsoft.com/office/drawing/2014/main" id="{0911A3A4-589F-4457-9CAC-8DA3F16F247B}"/>
              </a:ext>
            </a:extLst>
          </p:cNvPr>
          <p:cNvSpPr txBox="1">
            <a:spLocks/>
          </p:cNvSpPr>
          <p:nvPr/>
        </p:nvSpPr>
        <p:spPr>
          <a:xfrm>
            <a:off x="-578869"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Img</a:t>
            </a:r>
            <a:r>
              <a:rPr lang="en-US" altLang="ja-JP" sz="1800" b="1" u="sng" dirty="0">
                <a:solidFill>
                  <a:schemeClr val="tx2"/>
                </a:solidFill>
              </a:rPr>
              <a:t>.</a:t>
            </a:r>
            <a:r>
              <a:rPr lang="ja-JP" altLang="en-US" sz="1800" b="1" u="sng" dirty="0">
                <a:solidFill>
                  <a:schemeClr val="tx2"/>
                </a:solidFill>
              </a:rPr>
              <a:t> </a:t>
            </a:r>
            <a:r>
              <a:rPr lang="en-US" altLang="ja-JP" sz="1800" b="1" u="sng" dirty="0">
                <a:solidFill>
                  <a:schemeClr val="tx2"/>
                </a:solidFill>
              </a:rPr>
              <a:t>1</a:t>
            </a:r>
          </a:p>
        </p:txBody>
      </p:sp>
      <p:sp>
        <p:nvSpPr>
          <p:cNvPr id="55" name="コンテンツ プレースホルダー 2">
            <a:extLst>
              <a:ext uri="{FF2B5EF4-FFF2-40B4-BE49-F238E27FC236}">
                <a16:creationId xmlns:a16="http://schemas.microsoft.com/office/drawing/2014/main" id="{6A7F5354-EF97-4E85-8AE6-56E54CEBC623}"/>
              </a:ext>
            </a:extLst>
          </p:cNvPr>
          <p:cNvSpPr txBox="1">
            <a:spLocks/>
          </p:cNvSpPr>
          <p:nvPr/>
        </p:nvSpPr>
        <p:spPr>
          <a:xfrm>
            <a:off x="1731844"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Img</a:t>
            </a:r>
            <a:r>
              <a:rPr lang="en-US" altLang="ja-JP" sz="1800" b="1" u="sng" dirty="0">
                <a:solidFill>
                  <a:schemeClr val="tx2"/>
                </a:solidFill>
              </a:rPr>
              <a:t>.</a:t>
            </a:r>
            <a:r>
              <a:rPr lang="ja-JP" altLang="en-US" sz="1800" b="1" u="sng" dirty="0">
                <a:solidFill>
                  <a:schemeClr val="tx2"/>
                </a:solidFill>
              </a:rPr>
              <a:t> </a:t>
            </a:r>
            <a:r>
              <a:rPr lang="en-US" altLang="ja-JP" sz="1800" b="1" u="sng" dirty="0">
                <a:solidFill>
                  <a:schemeClr val="tx2"/>
                </a:solidFill>
              </a:rPr>
              <a:t>2</a:t>
            </a:r>
          </a:p>
        </p:txBody>
      </p:sp>
      <p:sp>
        <p:nvSpPr>
          <p:cNvPr id="56" name="コンテンツ プレースホルダー 2">
            <a:extLst>
              <a:ext uri="{FF2B5EF4-FFF2-40B4-BE49-F238E27FC236}">
                <a16:creationId xmlns:a16="http://schemas.microsoft.com/office/drawing/2014/main" id="{4870F500-A136-4A6B-A489-1AA8FF88DF02}"/>
              </a:ext>
            </a:extLst>
          </p:cNvPr>
          <p:cNvSpPr txBox="1">
            <a:spLocks/>
          </p:cNvSpPr>
          <p:nvPr/>
        </p:nvSpPr>
        <p:spPr>
          <a:xfrm>
            <a:off x="4042557"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Img</a:t>
            </a:r>
            <a:r>
              <a:rPr lang="en-US" altLang="ja-JP" sz="1800" b="1" u="sng" dirty="0">
                <a:solidFill>
                  <a:schemeClr val="tx2"/>
                </a:solidFill>
              </a:rPr>
              <a:t>.</a:t>
            </a:r>
            <a:r>
              <a:rPr lang="ja-JP" altLang="en-US" sz="1800" b="1" u="sng" dirty="0">
                <a:solidFill>
                  <a:schemeClr val="tx2"/>
                </a:solidFill>
              </a:rPr>
              <a:t> </a:t>
            </a:r>
            <a:r>
              <a:rPr lang="en-US" altLang="ja-JP" sz="1800" b="1" u="sng" dirty="0" err="1">
                <a:solidFill>
                  <a:schemeClr val="tx2"/>
                </a:solidFill>
              </a:rPr>
              <a:t>i</a:t>
            </a:r>
            <a:endParaRPr lang="en-US" altLang="ja-JP" sz="1800" b="1" u="sng" dirty="0">
              <a:solidFill>
                <a:schemeClr val="tx2"/>
              </a:solidFill>
            </a:endParaRPr>
          </a:p>
        </p:txBody>
      </p:sp>
      <p:sp>
        <p:nvSpPr>
          <p:cNvPr id="57" name="コンテンツ プレースホルダー 2">
            <a:extLst>
              <a:ext uri="{FF2B5EF4-FFF2-40B4-BE49-F238E27FC236}">
                <a16:creationId xmlns:a16="http://schemas.microsoft.com/office/drawing/2014/main" id="{C198AD10-C933-4527-9390-3DDD4CB9F485}"/>
              </a:ext>
            </a:extLst>
          </p:cNvPr>
          <p:cNvSpPr txBox="1">
            <a:spLocks/>
          </p:cNvSpPr>
          <p:nvPr/>
        </p:nvSpPr>
        <p:spPr>
          <a:xfrm>
            <a:off x="6353270"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Img</a:t>
            </a:r>
            <a:r>
              <a:rPr lang="en-US" altLang="ja-JP" sz="1800" b="1" u="sng" dirty="0">
                <a:solidFill>
                  <a:schemeClr val="tx2"/>
                </a:solidFill>
              </a:rPr>
              <a:t>.</a:t>
            </a:r>
            <a:r>
              <a:rPr lang="ja-JP" altLang="en-US" sz="1800" b="1" u="sng" dirty="0">
                <a:solidFill>
                  <a:schemeClr val="tx2"/>
                </a:solidFill>
              </a:rPr>
              <a:t> </a:t>
            </a:r>
            <a:r>
              <a:rPr lang="en-US" altLang="ja-JP" sz="1800" b="1" u="sng" dirty="0">
                <a:solidFill>
                  <a:schemeClr val="tx2"/>
                </a:solidFill>
              </a:rPr>
              <a:t>j</a:t>
            </a:r>
          </a:p>
        </p:txBody>
      </p:sp>
      <p:pic>
        <p:nvPicPr>
          <p:cNvPr id="48" name="図 47">
            <a:extLst>
              <a:ext uri="{FF2B5EF4-FFF2-40B4-BE49-F238E27FC236}">
                <a16:creationId xmlns:a16="http://schemas.microsoft.com/office/drawing/2014/main" id="{1CAAE6A9-9A21-4FB7-A233-D8EEE7295760}"/>
              </a:ext>
            </a:extLst>
          </p:cNvPr>
          <p:cNvPicPr>
            <a:picLocks noChangeAspect="1"/>
          </p:cNvPicPr>
          <p:nvPr/>
        </p:nvPicPr>
        <p:blipFill>
          <a:blip r:embed="rId4">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tretch>
            <a:fillRect/>
          </a:stretch>
        </p:blipFill>
        <p:spPr>
          <a:xfrm>
            <a:off x="2480526" y="4933237"/>
            <a:ext cx="688908" cy="1329043"/>
          </a:xfrm>
          <a:prstGeom prst="rect">
            <a:avLst/>
          </a:prstGeom>
        </p:spPr>
      </p:pic>
      <p:sp>
        <p:nvSpPr>
          <p:cNvPr id="59" name="楕円 58">
            <a:extLst>
              <a:ext uri="{FF2B5EF4-FFF2-40B4-BE49-F238E27FC236}">
                <a16:creationId xmlns:a16="http://schemas.microsoft.com/office/drawing/2014/main" id="{41E3D4CE-4981-45AD-A006-7C6E30B9833E}"/>
              </a:ext>
            </a:extLst>
          </p:cNvPr>
          <p:cNvSpPr/>
          <p:nvPr/>
        </p:nvSpPr>
        <p:spPr>
          <a:xfrm>
            <a:off x="2452470"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楕円 60">
            <a:extLst>
              <a:ext uri="{FF2B5EF4-FFF2-40B4-BE49-F238E27FC236}">
                <a16:creationId xmlns:a16="http://schemas.microsoft.com/office/drawing/2014/main" id="{99C79EE6-2E12-411B-8248-5F9FCFEB52C1}"/>
              </a:ext>
            </a:extLst>
          </p:cNvPr>
          <p:cNvSpPr/>
          <p:nvPr/>
        </p:nvSpPr>
        <p:spPr>
          <a:xfrm>
            <a:off x="5616286"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楕円 61">
            <a:extLst>
              <a:ext uri="{FF2B5EF4-FFF2-40B4-BE49-F238E27FC236}">
                <a16:creationId xmlns:a16="http://schemas.microsoft.com/office/drawing/2014/main" id="{C2A157A0-D541-4164-812F-EC8513DFEB44}"/>
              </a:ext>
            </a:extLst>
          </p:cNvPr>
          <p:cNvSpPr/>
          <p:nvPr/>
        </p:nvSpPr>
        <p:spPr>
          <a:xfrm>
            <a:off x="8323982"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1" name="図 50">
            <a:extLst>
              <a:ext uri="{FF2B5EF4-FFF2-40B4-BE49-F238E27FC236}">
                <a16:creationId xmlns:a16="http://schemas.microsoft.com/office/drawing/2014/main" id="{49F4CB76-0C3D-441F-BFEA-DF61A13EFF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3036" y="4933237"/>
            <a:ext cx="688908" cy="1329043"/>
          </a:xfrm>
          <a:prstGeom prst="rect">
            <a:avLst/>
          </a:prstGeom>
        </p:spPr>
      </p:pic>
      <p:sp>
        <p:nvSpPr>
          <p:cNvPr id="58" name="楕円 57">
            <a:extLst>
              <a:ext uri="{FF2B5EF4-FFF2-40B4-BE49-F238E27FC236}">
                <a16:creationId xmlns:a16="http://schemas.microsoft.com/office/drawing/2014/main" id="{575FA8AE-E207-4B88-96DB-C0E78E9352E5}"/>
              </a:ext>
            </a:extLst>
          </p:cNvPr>
          <p:cNvSpPr/>
          <p:nvPr/>
        </p:nvSpPr>
        <p:spPr>
          <a:xfrm>
            <a:off x="2804960"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3" name="コンテンツ プレースホルダー 2">
            <a:extLst>
              <a:ext uri="{FF2B5EF4-FFF2-40B4-BE49-F238E27FC236}">
                <a16:creationId xmlns:a16="http://schemas.microsoft.com/office/drawing/2014/main" id="{30677D74-F279-40B7-80E0-5426FC949C55}"/>
              </a:ext>
            </a:extLst>
          </p:cNvPr>
          <p:cNvSpPr txBox="1">
            <a:spLocks/>
          </p:cNvSpPr>
          <p:nvPr/>
        </p:nvSpPr>
        <p:spPr>
          <a:xfrm>
            <a:off x="5233856"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P</a:t>
            </a:r>
          </a:p>
        </p:txBody>
      </p:sp>
      <p:sp>
        <p:nvSpPr>
          <p:cNvPr id="68" name="コンテンツ プレースホルダー 2">
            <a:extLst>
              <a:ext uri="{FF2B5EF4-FFF2-40B4-BE49-F238E27FC236}">
                <a16:creationId xmlns:a16="http://schemas.microsoft.com/office/drawing/2014/main" id="{B33BA7DC-7CD9-404C-A8D0-FAB8CA21FE43}"/>
              </a:ext>
            </a:extLst>
          </p:cNvPr>
          <p:cNvSpPr txBox="1">
            <a:spLocks/>
          </p:cNvSpPr>
          <p:nvPr/>
        </p:nvSpPr>
        <p:spPr>
          <a:xfrm>
            <a:off x="7868563"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Q</a:t>
            </a:r>
          </a:p>
        </p:txBody>
      </p:sp>
      <p:sp>
        <p:nvSpPr>
          <p:cNvPr id="70" name="コンテンツ プレースホルダー 2">
            <a:extLst>
              <a:ext uri="{FF2B5EF4-FFF2-40B4-BE49-F238E27FC236}">
                <a16:creationId xmlns:a16="http://schemas.microsoft.com/office/drawing/2014/main" id="{68B6378D-C22F-4D03-A141-DD307A8BD654}"/>
              </a:ext>
            </a:extLst>
          </p:cNvPr>
          <p:cNvSpPr txBox="1">
            <a:spLocks/>
          </p:cNvSpPr>
          <p:nvPr/>
        </p:nvSpPr>
        <p:spPr>
          <a:xfrm>
            <a:off x="-55461"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A</a:t>
            </a:r>
          </a:p>
        </p:txBody>
      </p:sp>
      <p:cxnSp>
        <p:nvCxnSpPr>
          <p:cNvPr id="13" name="直線コネクタ 12">
            <a:extLst>
              <a:ext uri="{FF2B5EF4-FFF2-40B4-BE49-F238E27FC236}">
                <a16:creationId xmlns:a16="http://schemas.microsoft.com/office/drawing/2014/main" id="{C525A20D-E9E1-4A04-A21B-8AE8095BD422}"/>
              </a:ext>
            </a:extLst>
          </p:cNvPr>
          <p:cNvCxnSpPr/>
          <p:nvPr/>
        </p:nvCxnSpPr>
        <p:spPr>
          <a:xfrm>
            <a:off x="2500545" y="4737981"/>
            <a:ext cx="35249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D8D5864A-1387-4A21-AA5A-7B63C7D8A837}"/>
              </a:ext>
            </a:extLst>
          </p:cNvPr>
          <p:cNvCxnSpPr>
            <a:cxnSpLocks/>
          </p:cNvCxnSpPr>
          <p:nvPr/>
        </p:nvCxnSpPr>
        <p:spPr>
          <a:xfrm>
            <a:off x="2500545" y="4737981"/>
            <a:ext cx="0" cy="752025"/>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048EFBF4-3A68-4142-8FB9-82F8667D026B}"/>
              </a:ext>
            </a:extLst>
          </p:cNvPr>
          <p:cNvCxnSpPr>
            <a:cxnSpLocks/>
          </p:cNvCxnSpPr>
          <p:nvPr/>
        </p:nvCxnSpPr>
        <p:spPr>
          <a:xfrm>
            <a:off x="2841405" y="4737981"/>
            <a:ext cx="0" cy="752025"/>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9" name="コンテンツ プレースホルダー 2">
            <a:extLst>
              <a:ext uri="{FF2B5EF4-FFF2-40B4-BE49-F238E27FC236}">
                <a16:creationId xmlns:a16="http://schemas.microsoft.com/office/drawing/2014/main" id="{242279C5-19A4-495F-9A78-513519207CB6}"/>
              </a:ext>
            </a:extLst>
          </p:cNvPr>
          <p:cNvSpPr txBox="1">
            <a:spLocks/>
          </p:cNvSpPr>
          <p:nvPr/>
        </p:nvSpPr>
        <p:spPr>
          <a:xfrm>
            <a:off x="2172076"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A’</a:t>
            </a:r>
          </a:p>
        </p:txBody>
      </p:sp>
      <p:sp>
        <p:nvSpPr>
          <p:cNvPr id="71" name="コンテンツ プレースホルダー 2">
            <a:extLst>
              <a:ext uri="{FF2B5EF4-FFF2-40B4-BE49-F238E27FC236}">
                <a16:creationId xmlns:a16="http://schemas.microsoft.com/office/drawing/2014/main" id="{FF98042E-AB02-4A19-9261-DCE201FCE756}"/>
              </a:ext>
            </a:extLst>
          </p:cNvPr>
          <p:cNvSpPr txBox="1">
            <a:spLocks/>
          </p:cNvSpPr>
          <p:nvPr/>
        </p:nvSpPr>
        <p:spPr>
          <a:xfrm>
            <a:off x="2726488"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B</a:t>
            </a:r>
          </a:p>
        </p:txBody>
      </p:sp>
      <p:sp>
        <p:nvSpPr>
          <p:cNvPr id="75" name="コンテンツ プレースホルダー 2">
            <a:extLst>
              <a:ext uri="{FF2B5EF4-FFF2-40B4-BE49-F238E27FC236}">
                <a16:creationId xmlns:a16="http://schemas.microsoft.com/office/drawing/2014/main" id="{9D819793-94BE-4EBE-BFA2-FCEB219CA538}"/>
              </a:ext>
            </a:extLst>
          </p:cNvPr>
          <p:cNvSpPr txBox="1">
            <a:spLocks/>
          </p:cNvSpPr>
          <p:nvPr/>
        </p:nvSpPr>
        <p:spPr>
          <a:xfrm>
            <a:off x="1682071" y="4439494"/>
            <a:ext cx="1989438" cy="323206"/>
          </a:xfrm>
          <a:prstGeom prst="rect">
            <a:avLst/>
          </a:prstGeom>
          <a:noFill/>
          <a:ln>
            <a:noFill/>
          </a:ln>
        </p:spPr>
        <p:txBody>
          <a:bodyPr vert="horz" lIns="91440" tIns="45720" rIns="91440" bIns="45720" rtlCol="0">
            <a:normAutofit fontScale="92500"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accent6"/>
                </a:solidFill>
              </a:rPr>
              <a:t>Disparity</a:t>
            </a:r>
            <a:r>
              <a:rPr lang="ja-JP" altLang="en-US" sz="1800" b="1" dirty="0">
                <a:solidFill>
                  <a:schemeClr val="accent6"/>
                </a:solidFill>
              </a:rPr>
              <a:t>：</a:t>
            </a:r>
            <a:r>
              <a:rPr lang="en-US" altLang="ja-JP" sz="1800" b="1" dirty="0">
                <a:solidFill>
                  <a:schemeClr val="accent6"/>
                </a:solidFill>
              </a:rPr>
              <a:t>α</a:t>
            </a:r>
          </a:p>
        </p:txBody>
      </p:sp>
    </p:spTree>
    <p:extLst>
      <p:ext uri="{BB962C8B-B14F-4D97-AF65-F5344CB8AC3E}">
        <p14:creationId xmlns:p14="http://schemas.microsoft.com/office/powerpoint/2010/main" val="42822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lang="en-US" altLang="ja-JP" sz="2200" b="1" dirty="0">
                <a:solidFill>
                  <a:prstClr val="white"/>
                </a:solidFill>
              </a:rPr>
              <a:t>Related works with passive stereo method and depth from focus</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14</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763000"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Step 6. </a:t>
            </a:r>
          </a:p>
          <a:p>
            <a:pPr marL="0" indent="0">
              <a:buNone/>
            </a:pPr>
            <a:r>
              <a:rPr lang="ja-JP" altLang="en-US" sz="2400" b="1" dirty="0">
                <a:solidFill>
                  <a:schemeClr val="tx2"/>
                </a:solidFill>
              </a:rPr>
              <a:t>    </a:t>
            </a:r>
            <a:r>
              <a:rPr lang="en-US" altLang="ja-JP" sz="2400" b="1" dirty="0">
                <a:solidFill>
                  <a:schemeClr val="tx2"/>
                </a:solidFill>
              </a:rPr>
              <a:t>Verification of the value of Step.4 based on the value of Step.3</a:t>
            </a:r>
            <a:endParaRPr lang="ja-JP" altLang="en-US" sz="2400" b="1" dirty="0">
              <a:solidFill>
                <a:schemeClr val="tx2"/>
              </a:solidFill>
            </a:endParaRPr>
          </a:p>
          <a:p>
            <a:r>
              <a:rPr lang="en-US" altLang="ja-JP" sz="2000" dirty="0">
                <a:solidFill>
                  <a:schemeClr val="tx2"/>
                </a:solidFill>
              </a:rPr>
              <a:t>Based on the depth with passive stereo method from Step.2 and</a:t>
            </a:r>
            <a:r>
              <a:rPr lang="ja-JP" altLang="en-US" sz="2000" dirty="0">
                <a:solidFill>
                  <a:schemeClr val="tx2"/>
                </a:solidFill>
              </a:rPr>
              <a:t> </a:t>
            </a:r>
            <a:r>
              <a:rPr lang="en-US" altLang="ja-JP" sz="2000" dirty="0">
                <a:solidFill>
                  <a:schemeClr val="tx2"/>
                </a:solidFill>
              </a:rPr>
              <a:t>Step.3,</a:t>
            </a:r>
          </a:p>
          <a:p>
            <a:pPr marL="0" indent="0">
              <a:buNone/>
            </a:pPr>
            <a:r>
              <a:rPr lang="en-US" altLang="ja-JP" sz="2000" dirty="0">
                <a:solidFill>
                  <a:schemeClr val="tx2"/>
                </a:solidFill>
              </a:rPr>
              <a:t>     Verify the depth with depth from focus from Step.4 in terms of distance </a:t>
            </a:r>
          </a:p>
          <a:p>
            <a:pPr marL="0" indent="0">
              <a:buNone/>
            </a:pPr>
            <a:r>
              <a:rPr lang="en-US" altLang="ja-JP" sz="2000" dirty="0">
                <a:solidFill>
                  <a:schemeClr val="tx2"/>
                </a:solidFill>
              </a:rPr>
              <a:t>     between the</a:t>
            </a:r>
            <a:r>
              <a:rPr lang="ja-JP" altLang="en-US" sz="2000" dirty="0">
                <a:solidFill>
                  <a:schemeClr val="tx2"/>
                </a:solidFill>
              </a:rPr>
              <a:t> </a:t>
            </a:r>
            <a:r>
              <a:rPr lang="en-US" altLang="ja-JP" sz="2000" dirty="0">
                <a:solidFill>
                  <a:schemeClr val="tx2"/>
                </a:solidFill>
              </a:rPr>
              <a:t>base (In the following case, accuracy</a:t>
            </a:r>
            <a:r>
              <a:rPr lang="ja-JP" altLang="en-US" sz="2000" dirty="0">
                <a:solidFill>
                  <a:schemeClr val="tx2"/>
                </a:solidFill>
              </a:rPr>
              <a:t> </a:t>
            </a:r>
            <a:r>
              <a:rPr lang="en-US" altLang="ja-JP" sz="2000" dirty="0">
                <a:solidFill>
                  <a:schemeClr val="tx2"/>
                </a:solidFill>
              </a:rPr>
              <a:t>is P2&gt;P3&gt;P1)</a:t>
            </a:r>
          </a:p>
          <a:p>
            <a:pPr marL="0" indent="0">
              <a:buNone/>
            </a:pPr>
            <a:endParaRPr lang="en-US" altLang="ja-JP" sz="2000" dirty="0">
              <a:solidFill>
                <a:schemeClr val="tx2"/>
              </a:solidFill>
            </a:endParaRPr>
          </a:p>
          <a:p>
            <a:pPr marL="0" indent="0">
              <a:buNone/>
            </a:pPr>
            <a:endParaRPr lang="en-US" altLang="ja-JP" sz="2000" dirty="0">
              <a:solidFill>
                <a:schemeClr val="tx2"/>
              </a:solidFill>
            </a:endParaRPr>
          </a:p>
          <a:p>
            <a:pPr marL="0" indent="0">
              <a:buNone/>
            </a:pPr>
            <a:endParaRPr lang="en-US" altLang="ja-JP" sz="2000" dirty="0">
              <a:solidFill>
                <a:schemeClr val="tx2"/>
              </a:solidFill>
            </a:endParaRPr>
          </a:p>
          <a:p>
            <a:pPr marL="0" indent="0">
              <a:buNone/>
            </a:pPr>
            <a:endParaRPr lang="en-US" altLang="ja-JP" sz="2000" dirty="0">
              <a:solidFill>
                <a:schemeClr val="tx2"/>
              </a:solidFill>
            </a:endParaRPr>
          </a:p>
          <a:p>
            <a:pPr>
              <a:buFont typeface="Wingdings" panose="05000000000000000000" pitchFamily="2" charset="2"/>
              <a:buChar char="n"/>
            </a:pPr>
            <a:r>
              <a:rPr lang="en-US" altLang="ja-JP" sz="2400" b="1" dirty="0">
                <a:solidFill>
                  <a:schemeClr val="tx2"/>
                </a:solidFill>
              </a:rPr>
              <a:t>Step 7. </a:t>
            </a:r>
          </a:p>
          <a:p>
            <a:pPr marL="0" indent="0">
              <a:buNone/>
            </a:pPr>
            <a:r>
              <a:rPr lang="ja-JP" altLang="en-US" sz="2400" b="1" dirty="0">
                <a:solidFill>
                  <a:schemeClr val="tx2"/>
                </a:solidFill>
              </a:rPr>
              <a:t>    </a:t>
            </a:r>
            <a:r>
              <a:rPr lang="en-US" altLang="ja-JP" sz="2400" b="1" dirty="0">
                <a:solidFill>
                  <a:schemeClr val="tx2"/>
                </a:solidFill>
              </a:rPr>
              <a:t>Solve the new energy minimization problem</a:t>
            </a:r>
            <a:r>
              <a:rPr lang="ja-JP" altLang="en-US" sz="2400" b="1" dirty="0">
                <a:solidFill>
                  <a:schemeClr val="tx2"/>
                </a:solidFill>
              </a:rPr>
              <a:t>：</a:t>
            </a:r>
            <a:r>
              <a:rPr lang="en-US" altLang="ja-JP" sz="2000" b="1" i="1" dirty="0">
                <a:solidFill>
                  <a:srgbClr val="44546A"/>
                </a:solidFill>
              </a:rPr>
              <a:t> E </a:t>
            </a:r>
            <a:r>
              <a:rPr lang="en-US" altLang="ja-JP" sz="1600" i="1" dirty="0">
                <a:solidFill>
                  <a:srgbClr val="44546A"/>
                </a:solidFill>
              </a:rPr>
              <a:t>fusion </a:t>
            </a:r>
            <a:r>
              <a:rPr lang="en-US" altLang="ja-JP" sz="2000" dirty="0">
                <a:solidFill>
                  <a:srgbClr val="44546A"/>
                </a:solidFill>
              </a:rPr>
              <a:t>(f)</a:t>
            </a:r>
            <a:r>
              <a:rPr lang="en-US" altLang="ja-JP" sz="2000" i="1" dirty="0">
                <a:solidFill>
                  <a:srgbClr val="44546A"/>
                </a:solidFill>
              </a:rPr>
              <a:t> </a:t>
            </a:r>
            <a:endParaRPr lang="ja-JP" altLang="en-US" sz="2400" b="1" dirty="0">
              <a:solidFill>
                <a:schemeClr val="tx2"/>
              </a:solidFill>
            </a:endParaRPr>
          </a:p>
          <a:p>
            <a:r>
              <a:rPr lang="en-US" altLang="ja-JP" sz="2000" b="1" i="1" dirty="0">
                <a:solidFill>
                  <a:srgbClr val="44546A"/>
                </a:solidFill>
              </a:rPr>
              <a:t>E </a:t>
            </a:r>
            <a:r>
              <a:rPr lang="en-US" altLang="ja-JP" sz="1600" i="1" dirty="0">
                <a:solidFill>
                  <a:srgbClr val="44546A"/>
                </a:solidFill>
              </a:rPr>
              <a:t>fusion </a:t>
            </a:r>
            <a:r>
              <a:rPr lang="en-US" altLang="ja-JP" sz="2000" dirty="0">
                <a:solidFill>
                  <a:srgbClr val="44546A"/>
                </a:solidFill>
              </a:rPr>
              <a:t>(f)</a:t>
            </a:r>
            <a:r>
              <a:rPr lang="en-US" altLang="ja-JP" sz="2000" i="1" dirty="0">
                <a:solidFill>
                  <a:srgbClr val="44546A"/>
                </a:solidFill>
              </a:rPr>
              <a:t> </a:t>
            </a:r>
            <a:r>
              <a:rPr lang="en-US" altLang="ja-JP" sz="2000" b="1" i="1" dirty="0">
                <a:solidFill>
                  <a:srgbClr val="44546A"/>
                </a:solidFill>
              </a:rPr>
              <a:t>= E </a:t>
            </a:r>
            <a:r>
              <a:rPr lang="en-US" altLang="ja-JP" sz="1600" i="1" dirty="0">
                <a:solidFill>
                  <a:srgbClr val="44546A"/>
                </a:solidFill>
              </a:rPr>
              <a:t>stereo </a:t>
            </a:r>
            <a:r>
              <a:rPr lang="en-US" altLang="ja-JP" sz="2000" dirty="0">
                <a:solidFill>
                  <a:srgbClr val="44546A"/>
                </a:solidFill>
              </a:rPr>
              <a:t>(f)</a:t>
            </a:r>
            <a:r>
              <a:rPr lang="en-US" altLang="ja-JP" sz="2000" b="1" dirty="0">
                <a:solidFill>
                  <a:srgbClr val="44546A"/>
                </a:solidFill>
              </a:rPr>
              <a:t> </a:t>
            </a:r>
            <a:r>
              <a:rPr lang="en-US" altLang="ja-JP" sz="2000" b="1" i="1" dirty="0">
                <a:solidFill>
                  <a:srgbClr val="44546A"/>
                </a:solidFill>
              </a:rPr>
              <a:t>+ E </a:t>
            </a:r>
            <a:r>
              <a:rPr lang="en-US" altLang="ja-JP" sz="1600" i="1" dirty="0">
                <a:solidFill>
                  <a:srgbClr val="44546A"/>
                </a:solidFill>
              </a:rPr>
              <a:t>focus </a:t>
            </a:r>
            <a:r>
              <a:rPr lang="en-US" altLang="ja-JP" sz="2000" dirty="0">
                <a:solidFill>
                  <a:srgbClr val="44546A"/>
                </a:solidFill>
              </a:rPr>
              <a:t>(f)</a:t>
            </a:r>
          </a:p>
          <a:p>
            <a:pPr marL="0" lvl="0" indent="0" defTabSz="914400">
              <a:lnSpc>
                <a:spcPct val="100000"/>
              </a:lnSpc>
              <a:spcBef>
                <a:spcPts val="0"/>
              </a:spcBef>
              <a:buNone/>
            </a:pPr>
            <a:endParaRPr lang="en-US" altLang="ja-JP" sz="500" dirty="0">
              <a:solidFill>
                <a:srgbClr val="44546A"/>
              </a:solidFill>
            </a:endParaRPr>
          </a:p>
          <a:p>
            <a:pPr lvl="0" defTabSz="914400">
              <a:lnSpc>
                <a:spcPct val="100000"/>
              </a:lnSpc>
              <a:spcBef>
                <a:spcPts val="0"/>
              </a:spcBef>
            </a:pPr>
            <a:r>
              <a:rPr lang="en-US" altLang="ja-JP" sz="2000" b="1" i="1" dirty="0">
                <a:solidFill>
                  <a:srgbClr val="44546A"/>
                </a:solidFill>
              </a:rPr>
              <a:t>E </a:t>
            </a:r>
            <a:r>
              <a:rPr lang="en-US" altLang="ja-JP" sz="1600" i="1" dirty="0">
                <a:solidFill>
                  <a:srgbClr val="44546A"/>
                </a:solidFill>
              </a:rPr>
              <a:t>focus </a:t>
            </a:r>
            <a:r>
              <a:rPr lang="en-US" altLang="ja-JP" sz="2000" dirty="0">
                <a:solidFill>
                  <a:srgbClr val="44546A"/>
                </a:solidFill>
              </a:rPr>
              <a:t>(f)</a:t>
            </a:r>
            <a:r>
              <a:rPr lang="ja-JP" altLang="en-US" sz="2000" dirty="0">
                <a:solidFill>
                  <a:srgbClr val="44546A"/>
                </a:solidFill>
              </a:rPr>
              <a:t>：</a:t>
            </a:r>
            <a:r>
              <a:rPr lang="en-US" altLang="ja-JP" sz="2000" dirty="0">
                <a:solidFill>
                  <a:srgbClr val="44546A"/>
                </a:solidFill>
              </a:rPr>
              <a:t>More accuracy, the smaller the value.</a:t>
            </a:r>
          </a:p>
          <a:p>
            <a:pPr lvl="0" defTabSz="914400">
              <a:lnSpc>
                <a:spcPct val="100000"/>
              </a:lnSpc>
              <a:spcBef>
                <a:spcPts val="0"/>
              </a:spcBef>
            </a:pPr>
            <a:endParaRPr lang="en-US" altLang="ja-JP" sz="2000" dirty="0">
              <a:solidFill>
                <a:srgbClr val="44546A"/>
              </a:solidFill>
            </a:endParaRPr>
          </a:p>
        </p:txBody>
      </p:sp>
      <p:sp>
        <p:nvSpPr>
          <p:cNvPr id="2" name="正方形/長方形 1">
            <a:extLst>
              <a:ext uri="{FF2B5EF4-FFF2-40B4-BE49-F238E27FC236}">
                <a16:creationId xmlns:a16="http://schemas.microsoft.com/office/drawing/2014/main" id="{294B3A09-E70D-4650-A3BE-F84DF375D5D3}"/>
              </a:ext>
            </a:extLst>
          </p:cNvPr>
          <p:cNvSpPr/>
          <p:nvPr/>
        </p:nvSpPr>
        <p:spPr>
          <a:xfrm>
            <a:off x="3113904" y="3829219"/>
            <a:ext cx="630195" cy="259492"/>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t>C2</a:t>
            </a:r>
            <a:endParaRPr kumimoji="1" lang="ja-JP" altLang="en-US" b="1" dirty="0"/>
          </a:p>
        </p:txBody>
      </p:sp>
      <p:sp>
        <p:nvSpPr>
          <p:cNvPr id="9" name="正方形/長方形 8">
            <a:extLst>
              <a:ext uri="{FF2B5EF4-FFF2-40B4-BE49-F238E27FC236}">
                <a16:creationId xmlns:a16="http://schemas.microsoft.com/office/drawing/2014/main" id="{57C323B9-B515-45E1-8B26-2C2E0B60D052}"/>
              </a:ext>
            </a:extLst>
          </p:cNvPr>
          <p:cNvSpPr/>
          <p:nvPr/>
        </p:nvSpPr>
        <p:spPr>
          <a:xfrm>
            <a:off x="3113904" y="4183788"/>
            <a:ext cx="630195" cy="25949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t>C1</a:t>
            </a:r>
            <a:endParaRPr kumimoji="1" lang="ja-JP" altLang="en-US" b="1" dirty="0"/>
          </a:p>
        </p:txBody>
      </p:sp>
      <p:sp>
        <p:nvSpPr>
          <p:cNvPr id="10" name="正方形/長方形 9">
            <a:extLst>
              <a:ext uri="{FF2B5EF4-FFF2-40B4-BE49-F238E27FC236}">
                <a16:creationId xmlns:a16="http://schemas.microsoft.com/office/drawing/2014/main" id="{2E513507-4E53-4EE5-9B78-6793AD3D068F}"/>
              </a:ext>
            </a:extLst>
          </p:cNvPr>
          <p:cNvSpPr/>
          <p:nvPr/>
        </p:nvSpPr>
        <p:spPr>
          <a:xfrm>
            <a:off x="3113904" y="3474650"/>
            <a:ext cx="630195" cy="259492"/>
          </a:xfrm>
          <a:prstGeom prst="rect">
            <a:avLst/>
          </a:prstGeom>
          <a:solidFill>
            <a:srgbClr val="FF7C8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t>C3</a:t>
            </a:r>
            <a:endParaRPr kumimoji="1" lang="ja-JP" altLang="en-US" b="1" dirty="0"/>
          </a:p>
        </p:txBody>
      </p:sp>
      <p:sp>
        <p:nvSpPr>
          <p:cNvPr id="12" name="コンテンツ プレースホルダー 2">
            <a:extLst>
              <a:ext uri="{FF2B5EF4-FFF2-40B4-BE49-F238E27FC236}">
                <a16:creationId xmlns:a16="http://schemas.microsoft.com/office/drawing/2014/main" id="{043D7276-4EB5-46F9-BC1C-A5D85EE45357}"/>
              </a:ext>
            </a:extLst>
          </p:cNvPr>
          <p:cNvSpPr txBox="1">
            <a:spLocks/>
          </p:cNvSpPr>
          <p:nvPr/>
        </p:nvSpPr>
        <p:spPr>
          <a:xfrm>
            <a:off x="730089" y="3829219"/>
            <a:ext cx="2333188" cy="60190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Camera (look at  C2)</a:t>
            </a:r>
          </a:p>
        </p:txBody>
      </p:sp>
      <p:cxnSp>
        <p:nvCxnSpPr>
          <p:cNvPr id="5" name="直線コネクタ 4">
            <a:extLst>
              <a:ext uri="{FF2B5EF4-FFF2-40B4-BE49-F238E27FC236}">
                <a16:creationId xmlns:a16="http://schemas.microsoft.com/office/drawing/2014/main" id="{602CC4B0-BD0F-4C77-8C2A-0162BC9440D9}"/>
              </a:ext>
            </a:extLst>
          </p:cNvPr>
          <p:cNvCxnSpPr/>
          <p:nvPr/>
        </p:nvCxnSpPr>
        <p:spPr>
          <a:xfrm>
            <a:off x="4609072" y="3299254"/>
            <a:ext cx="0" cy="1285103"/>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D2FDD067-B349-48EE-97D0-B210D3F4DF65}"/>
              </a:ext>
            </a:extLst>
          </p:cNvPr>
          <p:cNvCxnSpPr/>
          <p:nvPr/>
        </p:nvCxnSpPr>
        <p:spPr>
          <a:xfrm>
            <a:off x="5325763" y="3299254"/>
            <a:ext cx="0" cy="1285103"/>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0AE07D0A-0181-4313-A43E-B887165C3169}"/>
              </a:ext>
            </a:extLst>
          </p:cNvPr>
          <p:cNvCxnSpPr/>
          <p:nvPr/>
        </p:nvCxnSpPr>
        <p:spPr>
          <a:xfrm>
            <a:off x="6067168" y="3299254"/>
            <a:ext cx="0" cy="1285103"/>
          </a:xfrm>
          <a:prstGeom prst="line">
            <a:avLst/>
          </a:prstGeom>
          <a:ln w="38100">
            <a:solidFill>
              <a:srgbClr val="FF7C80"/>
            </a:solidFill>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73491D26-3DB4-4B01-92AC-05B553B42FA4}"/>
              </a:ext>
            </a:extLst>
          </p:cNvPr>
          <p:cNvCxnSpPr>
            <a:cxnSpLocks/>
          </p:cNvCxnSpPr>
          <p:nvPr/>
        </p:nvCxnSpPr>
        <p:spPr>
          <a:xfrm flipV="1">
            <a:off x="3744099" y="4316206"/>
            <a:ext cx="864973" cy="7797"/>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矢印コネクタ 19">
            <a:extLst>
              <a:ext uri="{FF2B5EF4-FFF2-40B4-BE49-F238E27FC236}">
                <a16:creationId xmlns:a16="http://schemas.microsoft.com/office/drawing/2014/main" id="{EC6F1240-8838-4767-A968-505709F777EE}"/>
              </a:ext>
            </a:extLst>
          </p:cNvPr>
          <p:cNvCxnSpPr>
            <a:cxnSpLocks/>
          </p:cNvCxnSpPr>
          <p:nvPr/>
        </p:nvCxnSpPr>
        <p:spPr>
          <a:xfrm flipV="1">
            <a:off x="3744099" y="3965647"/>
            <a:ext cx="1581664" cy="14256"/>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F30A49C2-A670-4F41-9B97-01FD7548F9BF}"/>
              </a:ext>
            </a:extLst>
          </p:cNvPr>
          <p:cNvCxnSpPr>
            <a:cxnSpLocks/>
            <a:stCxn id="10" idx="3"/>
          </p:cNvCxnSpPr>
          <p:nvPr/>
        </p:nvCxnSpPr>
        <p:spPr>
          <a:xfrm flipV="1">
            <a:off x="3744099" y="3583459"/>
            <a:ext cx="2323069" cy="20937"/>
          </a:xfrm>
          <a:prstGeom prst="straightConnector1">
            <a:avLst/>
          </a:prstGeom>
          <a:ln>
            <a:solidFill>
              <a:srgbClr val="FF7C80"/>
            </a:solidFill>
            <a:tailEnd type="triangle"/>
          </a:ln>
        </p:spPr>
        <p:style>
          <a:lnRef idx="1">
            <a:schemeClr val="accent1"/>
          </a:lnRef>
          <a:fillRef idx="0">
            <a:schemeClr val="accent1"/>
          </a:fillRef>
          <a:effectRef idx="0">
            <a:schemeClr val="accent1"/>
          </a:effectRef>
          <a:fontRef idx="minor">
            <a:schemeClr val="tx1"/>
          </a:fontRef>
        </p:style>
      </p:cxnSp>
      <p:sp>
        <p:nvSpPr>
          <p:cNvPr id="24" name="コンテンツ プレースホルダー 2">
            <a:extLst>
              <a:ext uri="{FF2B5EF4-FFF2-40B4-BE49-F238E27FC236}">
                <a16:creationId xmlns:a16="http://schemas.microsoft.com/office/drawing/2014/main" id="{588FE671-6037-4C5B-9A46-F2DC7BDD1B91}"/>
              </a:ext>
            </a:extLst>
          </p:cNvPr>
          <p:cNvSpPr txBox="1">
            <a:spLocks/>
          </p:cNvSpPr>
          <p:nvPr/>
        </p:nvSpPr>
        <p:spPr>
          <a:xfrm>
            <a:off x="3925167" y="4716775"/>
            <a:ext cx="129366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rgbClr val="00B050"/>
                </a:solidFill>
              </a:rPr>
              <a:t>π1</a:t>
            </a:r>
          </a:p>
        </p:txBody>
      </p:sp>
      <p:sp>
        <p:nvSpPr>
          <p:cNvPr id="25" name="コンテンツ プレースホルダー 2">
            <a:extLst>
              <a:ext uri="{FF2B5EF4-FFF2-40B4-BE49-F238E27FC236}">
                <a16:creationId xmlns:a16="http://schemas.microsoft.com/office/drawing/2014/main" id="{0A6D8EC8-9127-4A56-9BC6-1DE852A19534}"/>
              </a:ext>
            </a:extLst>
          </p:cNvPr>
          <p:cNvSpPr txBox="1">
            <a:spLocks/>
          </p:cNvSpPr>
          <p:nvPr/>
        </p:nvSpPr>
        <p:spPr>
          <a:xfrm>
            <a:off x="4670856" y="4716775"/>
            <a:ext cx="129366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rgbClr val="FFC000"/>
                </a:solidFill>
              </a:rPr>
              <a:t>π2</a:t>
            </a:r>
          </a:p>
        </p:txBody>
      </p:sp>
      <p:sp>
        <p:nvSpPr>
          <p:cNvPr id="26" name="コンテンツ プレースホルダー 2">
            <a:extLst>
              <a:ext uri="{FF2B5EF4-FFF2-40B4-BE49-F238E27FC236}">
                <a16:creationId xmlns:a16="http://schemas.microsoft.com/office/drawing/2014/main" id="{87352891-E6DA-4EBB-BE1F-B384D6ACC1FB}"/>
              </a:ext>
            </a:extLst>
          </p:cNvPr>
          <p:cNvSpPr txBox="1">
            <a:spLocks/>
          </p:cNvSpPr>
          <p:nvPr/>
        </p:nvSpPr>
        <p:spPr>
          <a:xfrm>
            <a:off x="5420335" y="4716775"/>
            <a:ext cx="129366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rgbClr val="FF7C80"/>
                </a:solidFill>
              </a:rPr>
              <a:t>π3</a:t>
            </a:r>
          </a:p>
        </p:txBody>
      </p:sp>
      <p:sp>
        <p:nvSpPr>
          <p:cNvPr id="27" name="楕円 26">
            <a:extLst>
              <a:ext uri="{FF2B5EF4-FFF2-40B4-BE49-F238E27FC236}">
                <a16:creationId xmlns:a16="http://schemas.microsoft.com/office/drawing/2014/main" id="{A813A54D-05D0-44E0-904D-1B3CE392957B}"/>
              </a:ext>
            </a:extLst>
          </p:cNvPr>
          <p:cNvSpPr/>
          <p:nvPr/>
        </p:nvSpPr>
        <p:spPr>
          <a:xfrm>
            <a:off x="5097463" y="3770630"/>
            <a:ext cx="96151" cy="9615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83AAB267-9D91-4D25-B5BA-618A9987B58F}"/>
              </a:ext>
            </a:extLst>
          </p:cNvPr>
          <p:cNvSpPr/>
          <p:nvPr/>
        </p:nvSpPr>
        <p:spPr>
          <a:xfrm>
            <a:off x="5838867" y="3998225"/>
            <a:ext cx="96151" cy="9615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EDB3335D-B2DF-4EB2-8BEC-F248C5D34598}"/>
              </a:ext>
            </a:extLst>
          </p:cNvPr>
          <p:cNvSpPr/>
          <p:nvPr/>
        </p:nvSpPr>
        <p:spPr>
          <a:xfrm>
            <a:off x="3901731" y="4159322"/>
            <a:ext cx="96151" cy="9615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コンテンツ プレースホルダー 2">
            <a:extLst>
              <a:ext uri="{FF2B5EF4-FFF2-40B4-BE49-F238E27FC236}">
                <a16:creationId xmlns:a16="http://schemas.microsoft.com/office/drawing/2014/main" id="{754B266A-2FED-4C75-B097-B0B8C7CE160A}"/>
              </a:ext>
            </a:extLst>
          </p:cNvPr>
          <p:cNvSpPr txBox="1">
            <a:spLocks/>
          </p:cNvSpPr>
          <p:nvPr/>
        </p:nvSpPr>
        <p:spPr>
          <a:xfrm>
            <a:off x="3970277" y="3965647"/>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FFC000"/>
                </a:solidFill>
              </a:rPr>
              <a:t>P1</a:t>
            </a:r>
          </a:p>
        </p:txBody>
      </p:sp>
      <p:sp>
        <p:nvSpPr>
          <p:cNvPr id="31" name="コンテンツ プレースホルダー 2">
            <a:extLst>
              <a:ext uri="{FF2B5EF4-FFF2-40B4-BE49-F238E27FC236}">
                <a16:creationId xmlns:a16="http://schemas.microsoft.com/office/drawing/2014/main" id="{4A054EC1-DCB3-4688-A9AE-1B2FD21F82AB}"/>
              </a:ext>
            </a:extLst>
          </p:cNvPr>
          <p:cNvSpPr txBox="1">
            <a:spLocks/>
          </p:cNvSpPr>
          <p:nvPr/>
        </p:nvSpPr>
        <p:spPr>
          <a:xfrm>
            <a:off x="4639973" y="3597929"/>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FFC000"/>
                </a:solidFill>
              </a:rPr>
              <a:t>P2</a:t>
            </a:r>
          </a:p>
        </p:txBody>
      </p:sp>
      <p:sp>
        <p:nvSpPr>
          <p:cNvPr id="32" name="コンテンツ プレースホルダー 2">
            <a:extLst>
              <a:ext uri="{FF2B5EF4-FFF2-40B4-BE49-F238E27FC236}">
                <a16:creationId xmlns:a16="http://schemas.microsoft.com/office/drawing/2014/main" id="{E53B25BB-B278-48C3-977E-D1C0042E8FFC}"/>
              </a:ext>
            </a:extLst>
          </p:cNvPr>
          <p:cNvSpPr txBox="1">
            <a:spLocks/>
          </p:cNvSpPr>
          <p:nvPr/>
        </p:nvSpPr>
        <p:spPr>
          <a:xfrm>
            <a:off x="5487098" y="4088711"/>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FFC000"/>
                </a:solidFill>
              </a:rPr>
              <a:t>P3</a:t>
            </a:r>
          </a:p>
        </p:txBody>
      </p:sp>
    </p:spTree>
    <p:extLst>
      <p:ext uri="{BB962C8B-B14F-4D97-AF65-F5344CB8AC3E}">
        <p14:creationId xmlns:p14="http://schemas.microsoft.com/office/powerpoint/2010/main" val="28651251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D203369B-678B-406C-AC17-D2EC7810AA72}"/>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lang="en-US" altLang="ja-JP" sz="2800" b="1" dirty="0"/>
              <a:t>Plan from now on</a:t>
            </a:r>
            <a:endParaRPr kumimoji="1" lang="ja-JP" altLang="en-US" sz="2400" b="1" dirty="0"/>
          </a:p>
        </p:txBody>
      </p:sp>
      <p:sp>
        <p:nvSpPr>
          <p:cNvPr id="6" name="正方形/長方形 5">
            <a:extLst>
              <a:ext uri="{FF2B5EF4-FFF2-40B4-BE49-F238E27FC236}">
                <a16:creationId xmlns:a16="http://schemas.microsoft.com/office/drawing/2014/main" id="{EEF78B70-EB29-468C-8AAC-AE4E46B7567C}"/>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873AF744-7BD7-4A0F-8CC9-A960460F7065}"/>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15</a:t>
            </a:r>
            <a:endParaRPr kumimoji="1" lang="ja-JP" altLang="en-US" sz="2800" b="1" dirty="0">
              <a:solidFill>
                <a:schemeClr val="bg1"/>
              </a:solidFill>
            </a:endParaRPr>
          </a:p>
        </p:txBody>
      </p:sp>
      <p:sp>
        <p:nvSpPr>
          <p:cNvPr id="10" name="正方形/長方形 9">
            <a:extLst>
              <a:ext uri="{FF2B5EF4-FFF2-40B4-BE49-F238E27FC236}">
                <a16:creationId xmlns:a16="http://schemas.microsoft.com/office/drawing/2014/main" id="{C351A763-BD72-446E-8CF2-499F3622909B}"/>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コンテンツ プレースホルダー 2">
            <a:extLst>
              <a:ext uri="{FF2B5EF4-FFF2-40B4-BE49-F238E27FC236}">
                <a16:creationId xmlns:a16="http://schemas.microsoft.com/office/drawing/2014/main" id="{93814F54-DB4F-44AD-8378-8F256299D34E}"/>
              </a:ext>
            </a:extLst>
          </p:cNvPr>
          <p:cNvSpPr txBox="1">
            <a:spLocks/>
          </p:cNvSpPr>
          <p:nvPr/>
        </p:nvSpPr>
        <p:spPr>
          <a:xfrm>
            <a:off x="381000" y="1250407"/>
            <a:ext cx="8369299" cy="56075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Continue to review related works and methods</a:t>
            </a:r>
            <a:endParaRPr lang="en-US" altLang="ja-JP" sz="2000" dirty="0">
              <a:solidFill>
                <a:schemeClr val="tx2"/>
              </a:solidFill>
            </a:endParaRPr>
          </a:p>
          <a:p>
            <a:endParaRPr lang="en-US" altLang="ja-JP" sz="500" dirty="0">
              <a:solidFill>
                <a:schemeClr val="tx2"/>
              </a:solidFill>
            </a:endParaRPr>
          </a:p>
          <a:p>
            <a:pPr>
              <a:lnSpc>
                <a:spcPct val="100000"/>
              </a:lnSpc>
              <a:buFont typeface="Wingdings" panose="05000000000000000000" pitchFamily="2" charset="2"/>
              <a:buChar char="n"/>
            </a:pPr>
            <a:r>
              <a:rPr lang="en-US" altLang="ja-JP" sz="2400" b="1" dirty="0">
                <a:solidFill>
                  <a:schemeClr val="tx2"/>
                </a:solidFill>
              </a:rPr>
              <a:t>Re-consider about method</a:t>
            </a:r>
          </a:p>
          <a:p>
            <a:pPr>
              <a:lnSpc>
                <a:spcPct val="100000"/>
              </a:lnSpc>
            </a:pPr>
            <a:r>
              <a:rPr lang="en-US" altLang="ja-JP" sz="2000" dirty="0">
                <a:solidFill>
                  <a:schemeClr val="tx2"/>
                </a:solidFill>
              </a:rPr>
              <a:t>Improve the method of </a:t>
            </a:r>
            <a:r>
              <a:rPr lang="en-US" altLang="ja-JP" sz="2000" dirty="0" err="1">
                <a:solidFill>
                  <a:schemeClr val="tx2"/>
                </a:solidFill>
              </a:rPr>
              <a:t>Frese</a:t>
            </a:r>
            <a:r>
              <a:rPr lang="en-US" altLang="ja-JP" sz="2000" dirty="0">
                <a:solidFill>
                  <a:schemeClr val="tx2"/>
                </a:solidFill>
              </a:rPr>
              <a:t> et al. (2006)</a:t>
            </a:r>
            <a:r>
              <a:rPr lang="ja-JP" altLang="en-US" sz="2000" dirty="0">
                <a:solidFill>
                  <a:schemeClr val="tx2"/>
                </a:solidFill>
              </a:rPr>
              <a:t> </a:t>
            </a:r>
            <a:endParaRPr lang="en-US" altLang="ja-JP" sz="2000" dirty="0">
              <a:solidFill>
                <a:schemeClr val="tx2"/>
              </a:solidFill>
            </a:endParaRPr>
          </a:p>
          <a:p>
            <a:pPr marL="0" indent="0">
              <a:lnSpc>
                <a:spcPct val="100000"/>
              </a:lnSpc>
              <a:buNone/>
            </a:pPr>
            <a:r>
              <a:rPr lang="en-US" altLang="ja-JP" sz="2000" dirty="0">
                <a:solidFill>
                  <a:schemeClr val="tx2"/>
                </a:solidFill>
              </a:rPr>
              <a:t>     or completely different ways</a:t>
            </a:r>
          </a:p>
          <a:p>
            <a:pPr marL="0" indent="0">
              <a:lnSpc>
                <a:spcPct val="100000"/>
              </a:lnSpc>
              <a:buNone/>
            </a:pPr>
            <a:endParaRPr lang="en-US" altLang="ja-JP" sz="500" dirty="0">
              <a:solidFill>
                <a:schemeClr val="tx2"/>
              </a:solidFill>
            </a:endParaRPr>
          </a:p>
          <a:p>
            <a:pPr>
              <a:lnSpc>
                <a:spcPct val="100000"/>
              </a:lnSpc>
              <a:buFont typeface="Wingdings" panose="05000000000000000000" pitchFamily="2" charset="2"/>
              <a:buChar char="n"/>
            </a:pPr>
            <a:r>
              <a:rPr lang="en-US" altLang="ja-JP" sz="2400" b="1" dirty="0">
                <a:solidFill>
                  <a:schemeClr val="tx2"/>
                </a:solidFill>
              </a:rPr>
              <a:t>Coding</a:t>
            </a:r>
            <a:endParaRPr lang="en-US" altLang="ja-JP" sz="2000" dirty="0">
              <a:solidFill>
                <a:schemeClr val="tx2"/>
              </a:solidFill>
            </a:endParaRPr>
          </a:p>
          <a:p>
            <a:pPr marL="0" indent="0">
              <a:lnSpc>
                <a:spcPct val="100000"/>
              </a:lnSpc>
              <a:buNone/>
            </a:pPr>
            <a:endParaRPr lang="en-US" altLang="ja-JP" sz="500" dirty="0">
              <a:solidFill>
                <a:schemeClr val="tx2"/>
              </a:solidFill>
            </a:endParaRPr>
          </a:p>
          <a:p>
            <a:pPr>
              <a:lnSpc>
                <a:spcPct val="100000"/>
              </a:lnSpc>
              <a:buFont typeface="Wingdings" panose="05000000000000000000" pitchFamily="2" charset="2"/>
              <a:buChar char="n"/>
            </a:pPr>
            <a:r>
              <a:rPr lang="en-US" altLang="ja-JP" sz="2400" b="1" dirty="0">
                <a:solidFill>
                  <a:schemeClr val="tx2"/>
                </a:solidFill>
              </a:rPr>
              <a:t>Application of method</a:t>
            </a:r>
          </a:p>
          <a:p>
            <a:pPr>
              <a:lnSpc>
                <a:spcPct val="100000"/>
              </a:lnSpc>
            </a:pPr>
            <a:r>
              <a:rPr lang="en-US" altLang="ja-JP" sz="2000" dirty="0">
                <a:solidFill>
                  <a:schemeClr val="tx2"/>
                </a:solidFill>
              </a:rPr>
              <a:t>Capture scenes in environments where verification by actual distance</a:t>
            </a:r>
          </a:p>
          <a:p>
            <a:pPr marL="0" indent="0">
              <a:lnSpc>
                <a:spcPct val="100000"/>
              </a:lnSpc>
              <a:buNone/>
            </a:pPr>
            <a:r>
              <a:rPr lang="en-US" altLang="ja-JP" sz="2000" dirty="0">
                <a:solidFill>
                  <a:schemeClr val="tx2"/>
                </a:solidFill>
              </a:rPr>
              <a:t>     measurement is possible</a:t>
            </a:r>
          </a:p>
          <a:p>
            <a:pPr>
              <a:lnSpc>
                <a:spcPct val="100000"/>
              </a:lnSpc>
            </a:pPr>
            <a:endParaRPr lang="en-US" altLang="ja-JP" sz="500" dirty="0">
              <a:solidFill>
                <a:schemeClr val="tx2"/>
              </a:solidFill>
            </a:endParaRPr>
          </a:p>
          <a:p>
            <a:pPr>
              <a:lnSpc>
                <a:spcPct val="100000"/>
              </a:lnSpc>
              <a:buFont typeface="Wingdings" panose="05000000000000000000" pitchFamily="2" charset="2"/>
              <a:buChar char="n"/>
            </a:pPr>
            <a:r>
              <a:rPr lang="en-US" altLang="ja-JP" sz="2400" b="1" dirty="0">
                <a:solidFill>
                  <a:schemeClr val="tx2"/>
                </a:solidFill>
              </a:rPr>
              <a:t>Evaluate accuracy of method</a:t>
            </a:r>
          </a:p>
          <a:p>
            <a:pPr>
              <a:lnSpc>
                <a:spcPct val="100000"/>
              </a:lnSpc>
            </a:pPr>
            <a:r>
              <a:rPr lang="en-US" altLang="ja-JP" sz="2000" dirty="0">
                <a:solidFill>
                  <a:schemeClr val="tx2"/>
                </a:solidFill>
              </a:rPr>
              <a:t>Compare with passive stereo method, Depth from Focus,</a:t>
            </a:r>
          </a:p>
          <a:p>
            <a:pPr marL="0" indent="0">
              <a:lnSpc>
                <a:spcPct val="100000"/>
              </a:lnSpc>
              <a:buNone/>
            </a:pPr>
            <a:r>
              <a:rPr lang="ja-JP" altLang="en-US" sz="2000" dirty="0">
                <a:solidFill>
                  <a:schemeClr val="tx2"/>
                </a:solidFill>
              </a:rPr>
              <a:t>     </a:t>
            </a:r>
            <a:r>
              <a:rPr lang="en-US" altLang="ja-JP" sz="2000" dirty="0">
                <a:solidFill>
                  <a:schemeClr val="tx2"/>
                </a:solidFill>
              </a:rPr>
              <a:t>the method of </a:t>
            </a:r>
            <a:r>
              <a:rPr lang="en-US" altLang="ja-JP" sz="2000" dirty="0" err="1">
                <a:solidFill>
                  <a:schemeClr val="tx2"/>
                </a:solidFill>
              </a:rPr>
              <a:t>Frese</a:t>
            </a:r>
            <a:r>
              <a:rPr lang="en-US" altLang="ja-JP" sz="2000" dirty="0">
                <a:solidFill>
                  <a:schemeClr val="tx2"/>
                </a:solidFill>
              </a:rPr>
              <a:t> et al. (2006)</a:t>
            </a:r>
            <a:r>
              <a:rPr lang="ja-JP" altLang="en-US" sz="2000" dirty="0">
                <a:solidFill>
                  <a:schemeClr val="tx2"/>
                </a:solidFill>
              </a:rPr>
              <a:t> </a:t>
            </a:r>
            <a:endParaRPr lang="en-US" altLang="ja-JP" sz="2000" dirty="0">
              <a:solidFill>
                <a:schemeClr val="tx2"/>
              </a:solidFill>
            </a:endParaRPr>
          </a:p>
        </p:txBody>
      </p:sp>
    </p:spTree>
    <p:extLst>
      <p:ext uri="{BB962C8B-B14F-4D97-AF65-F5344CB8AC3E}">
        <p14:creationId xmlns:p14="http://schemas.microsoft.com/office/powerpoint/2010/main" val="3825142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Background and Objective</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763000" cy="38168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Increasing needs for low cost and accurate 3-D measurement</a:t>
            </a:r>
          </a:p>
          <a:p>
            <a:r>
              <a:rPr lang="en-US" altLang="ja-JP" sz="2000" dirty="0">
                <a:solidFill>
                  <a:schemeClr val="tx2"/>
                </a:solidFill>
              </a:rPr>
              <a:t>Application areas</a:t>
            </a:r>
            <a:r>
              <a:rPr lang="ja-JP" altLang="en-US" sz="2000" dirty="0">
                <a:solidFill>
                  <a:schemeClr val="tx2"/>
                </a:solidFill>
              </a:rPr>
              <a:t>：</a:t>
            </a:r>
            <a:r>
              <a:rPr lang="en-US" altLang="ja-JP" sz="2000" dirty="0">
                <a:solidFill>
                  <a:schemeClr val="tx2"/>
                </a:solidFill>
              </a:rPr>
              <a:t>automatic driving,</a:t>
            </a:r>
            <a:r>
              <a:rPr lang="ja-JP" altLang="en-US" sz="2000" dirty="0">
                <a:solidFill>
                  <a:schemeClr val="tx2"/>
                </a:solidFill>
              </a:rPr>
              <a:t> </a:t>
            </a:r>
            <a:r>
              <a:rPr lang="en-US" altLang="ja-JP" sz="2000" dirty="0">
                <a:solidFill>
                  <a:schemeClr val="tx2"/>
                </a:solidFill>
              </a:rPr>
              <a:t>monitoring,</a:t>
            </a:r>
            <a:r>
              <a:rPr lang="ja-JP" altLang="en-US" sz="2000" dirty="0">
                <a:solidFill>
                  <a:schemeClr val="tx2"/>
                </a:solidFill>
              </a:rPr>
              <a:t> </a:t>
            </a:r>
            <a:r>
              <a:rPr lang="en-US" altLang="ja-JP" sz="2000" dirty="0">
                <a:solidFill>
                  <a:schemeClr val="tx2"/>
                </a:solidFill>
              </a:rPr>
              <a:t>entertainment</a:t>
            </a:r>
          </a:p>
          <a:p>
            <a:pPr marL="0" indent="0">
              <a:buNone/>
            </a:pPr>
            <a:endParaRPr lang="en-US" altLang="ja-JP" sz="500" dirty="0">
              <a:solidFill>
                <a:schemeClr val="tx2"/>
              </a:solidFill>
            </a:endParaRPr>
          </a:p>
          <a:p>
            <a:pPr>
              <a:buFont typeface="Wingdings" panose="05000000000000000000" pitchFamily="2" charset="2"/>
              <a:buChar char="n"/>
            </a:pPr>
            <a:r>
              <a:rPr lang="en-US" altLang="ja-JP" sz="2400" b="1" dirty="0">
                <a:solidFill>
                  <a:schemeClr val="tx2"/>
                </a:solidFill>
              </a:rPr>
              <a:t>3-D measurement using conventional camera</a:t>
            </a:r>
            <a:endParaRPr lang="en-US" altLang="ja-JP" sz="2000" dirty="0">
              <a:solidFill>
                <a:schemeClr val="tx2"/>
              </a:solidFill>
            </a:endParaRPr>
          </a:p>
          <a:p>
            <a:pPr>
              <a:lnSpc>
                <a:spcPct val="100000"/>
              </a:lnSpc>
            </a:pPr>
            <a:r>
              <a:rPr lang="en-US" altLang="ja-JP" sz="2000" dirty="0">
                <a:solidFill>
                  <a:schemeClr val="tx2"/>
                </a:solidFill>
              </a:rPr>
              <a:t>Device</a:t>
            </a:r>
            <a:r>
              <a:rPr lang="ja-JP" altLang="en-US" sz="2000" dirty="0">
                <a:solidFill>
                  <a:schemeClr val="tx2"/>
                </a:solidFill>
              </a:rPr>
              <a:t>：</a:t>
            </a:r>
            <a:r>
              <a:rPr lang="en-US" altLang="ja-JP" sz="2000" dirty="0">
                <a:solidFill>
                  <a:schemeClr val="tx2"/>
                </a:solidFill>
              </a:rPr>
              <a:t>Digital camera</a:t>
            </a:r>
          </a:p>
          <a:p>
            <a:pPr>
              <a:lnSpc>
                <a:spcPct val="100000"/>
              </a:lnSpc>
            </a:pPr>
            <a:r>
              <a:rPr lang="en-US" altLang="ja-JP" sz="2000" dirty="0">
                <a:solidFill>
                  <a:schemeClr val="tx2"/>
                </a:solidFill>
              </a:rPr>
              <a:t>Method</a:t>
            </a:r>
            <a:r>
              <a:rPr lang="ja-JP" altLang="en-US" sz="2000" dirty="0">
                <a:solidFill>
                  <a:schemeClr val="tx2"/>
                </a:solidFill>
              </a:rPr>
              <a:t>：</a:t>
            </a:r>
            <a:r>
              <a:rPr lang="en-US" altLang="ja-JP" sz="2000" b="1" dirty="0">
                <a:solidFill>
                  <a:srgbClr val="FF5050"/>
                </a:solidFill>
              </a:rPr>
              <a:t>Passive</a:t>
            </a:r>
            <a:r>
              <a:rPr lang="ja-JP" altLang="en-US" sz="2000" b="1" dirty="0">
                <a:solidFill>
                  <a:srgbClr val="FF5050"/>
                </a:solidFill>
              </a:rPr>
              <a:t> </a:t>
            </a:r>
            <a:r>
              <a:rPr lang="en-US" altLang="ja-JP" sz="2000" b="1" dirty="0">
                <a:solidFill>
                  <a:srgbClr val="FF5050"/>
                </a:solidFill>
              </a:rPr>
              <a:t>stereo</a:t>
            </a:r>
            <a:r>
              <a:rPr lang="ja-JP" altLang="en-US" sz="2000" b="1" dirty="0">
                <a:solidFill>
                  <a:srgbClr val="FF5050"/>
                </a:solidFill>
              </a:rPr>
              <a:t> </a:t>
            </a:r>
            <a:r>
              <a:rPr lang="en-US" altLang="ja-JP" sz="2000" b="1" dirty="0">
                <a:solidFill>
                  <a:srgbClr val="FF5050"/>
                </a:solidFill>
              </a:rPr>
              <a:t>method </a:t>
            </a:r>
            <a:r>
              <a:rPr lang="en-US" altLang="ja-JP" sz="2000" dirty="0">
                <a:solidFill>
                  <a:schemeClr val="tx2"/>
                </a:solidFill>
              </a:rPr>
              <a:t>(using</a:t>
            </a:r>
            <a:r>
              <a:rPr lang="ja-JP" altLang="en-US" sz="2000" dirty="0">
                <a:solidFill>
                  <a:schemeClr val="tx2"/>
                </a:solidFill>
              </a:rPr>
              <a:t> </a:t>
            </a:r>
            <a:r>
              <a:rPr lang="en-US" altLang="ja-JP" sz="2000" dirty="0">
                <a:solidFill>
                  <a:schemeClr val="tx2"/>
                </a:solidFill>
              </a:rPr>
              <a:t>images</a:t>
            </a:r>
            <a:r>
              <a:rPr lang="ja-JP" altLang="en-US" sz="2000" dirty="0">
                <a:solidFill>
                  <a:schemeClr val="tx2"/>
                </a:solidFill>
              </a:rPr>
              <a:t> </a:t>
            </a:r>
            <a:r>
              <a:rPr lang="en-US" altLang="ja-JP" sz="2000" dirty="0">
                <a:solidFill>
                  <a:schemeClr val="tx2"/>
                </a:solidFill>
              </a:rPr>
              <a:t>from</a:t>
            </a:r>
            <a:r>
              <a:rPr lang="ja-JP" altLang="en-US" sz="2000" dirty="0">
                <a:solidFill>
                  <a:schemeClr val="tx2"/>
                </a:solidFill>
              </a:rPr>
              <a:t> </a:t>
            </a:r>
            <a:r>
              <a:rPr lang="en-US" altLang="ja-JP" sz="2000" dirty="0">
                <a:solidFill>
                  <a:schemeClr val="tx2"/>
                </a:solidFill>
              </a:rPr>
              <a:t>different</a:t>
            </a:r>
            <a:r>
              <a:rPr lang="ja-JP" altLang="en-US" sz="2000" dirty="0">
                <a:solidFill>
                  <a:schemeClr val="tx2"/>
                </a:solidFill>
              </a:rPr>
              <a:t> </a:t>
            </a:r>
            <a:r>
              <a:rPr lang="en-US" altLang="ja-JP" sz="2000" dirty="0">
                <a:solidFill>
                  <a:schemeClr val="tx2"/>
                </a:solidFill>
              </a:rPr>
              <a:t>aspects)</a:t>
            </a:r>
          </a:p>
          <a:p>
            <a:pPr marL="0" indent="0">
              <a:lnSpc>
                <a:spcPct val="100000"/>
              </a:lnSpc>
              <a:buNone/>
            </a:pPr>
            <a:r>
              <a:rPr lang="en-US" altLang="ja-JP" sz="2000" dirty="0">
                <a:solidFill>
                  <a:schemeClr val="tx2"/>
                </a:solidFill>
              </a:rPr>
              <a:t>                     </a:t>
            </a:r>
            <a:r>
              <a:rPr lang="en-US" altLang="ja-JP" sz="2000" b="1" dirty="0">
                <a:solidFill>
                  <a:srgbClr val="FF5050"/>
                </a:solidFill>
              </a:rPr>
              <a:t>Depth from Focus </a:t>
            </a:r>
            <a:r>
              <a:rPr lang="en-US" altLang="ja-JP" sz="2000" dirty="0">
                <a:solidFill>
                  <a:schemeClr val="tx2"/>
                </a:solidFill>
              </a:rPr>
              <a:t>(using images with different focus )</a:t>
            </a:r>
          </a:p>
        </p:txBody>
      </p:sp>
      <p:sp>
        <p:nvSpPr>
          <p:cNvPr id="129" name="コンテンツ プレースホルダー 2">
            <a:extLst>
              <a:ext uri="{FF2B5EF4-FFF2-40B4-BE49-F238E27FC236}">
                <a16:creationId xmlns:a16="http://schemas.microsoft.com/office/drawing/2014/main" id="{94DFB25C-3DB4-4422-884E-42743CA46BE7}"/>
              </a:ext>
            </a:extLst>
          </p:cNvPr>
          <p:cNvSpPr txBox="1">
            <a:spLocks/>
          </p:cNvSpPr>
          <p:nvPr/>
        </p:nvSpPr>
        <p:spPr>
          <a:xfrm>
            <a:off x="1429390" y="6389708"/>
            <a:ext cx="2741723"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Passive stereo method</a:t>
            </a:r>
          </a:p>
        </p:txBody>
      </p:sp>
      <p:sp>
        <p:nvSpPr>
          <p:cNvPr id="130" name="コンテンツ プレースホルダー 2">
            <a:extLst>
              <a:ext uri="{FF2B5EF4-FFF2-40B4-BE49-F238E27FC236}">
                <a16:creationId xmlns:a16="http://schemas.microsoft.com/office/drawing/2014/main" id="{FEA16667-8B72-4DD6-971F-4CD718598CA4}"/>
              </a:ext>
            </a:extLst>
          </p:cNvPr>
          <p:cNvSpPr txBox="1">
            <a:spLocks/>
          </p:cNvSpPr>
          <p:nvPr/>
        </p:nvSpPr>
        <p:spPr>
          <a:xfrm>
            <a:off x="6037527" y="6387006"/>
            <a:ext cx="235261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Depth</a:t>
            </a:r>
            <a:r>
              <a:rPr lang="ja-JP" altLang="en-US" sz="1800" b="1" u="sng" dirty="0">
                <a:solidFill>
                  <a:schemeClr val="tx2"/>
                </a:solidFill>
              </a:rPr>
              <a:t> </a:t>
            </a:r>
            <a:r>
              <a:rPr lang="en-US" altLang="ja-JP" sz="1800" b="1" u="sng" dirty="0">
                <a:solidFill>
                  <a:schemeClr val="tx2"/>
                </a:solidFill>
              </a:rPr>
              <a:t>from</a:t>
            </a:r>
            <a:r>
              <a:rPr lang="ja-JP" altLang="en-US" sz="1800" b="1" u="sng" dirty="0">
                <a:solidFill>
                  <a:schemeClr val="tx2"/>
                </a:solidFill>
              </a:rPr>
              <a:t> </a:t>
            </a:r>
            <a:r>
              <a:rPr lang="en-US" altLang="ja-JP" sz="1800" b="1" u="sng" dirty="0">
                <a:solidFill>
                  <a:schemeClr val="tx2"/>
                </a:solidFill>
              </a:rPr>
              <a:t>Focus</a:t>
            </a:r>
            <a:r>
              <a:rPr lang="ja-JP" altLang="en-US" sz="1800" b="1" u="sng" dirty="0">
                <a:solidFill>
                  <a:schemeClr val="tx2"/>
                </a:solidFill>
              </a:rPr>
              <a:t> </a:t>
            </a:r>
            <a:endParaRPr lang="en-US" altLang="ja-JP" sz="1800" b="1" u="sng" dirty="0">
              <a:solidFill>
                <a:schemeClr val="tx2"/>
              </a:solidFill>
            </a:endParaRPr>
          </a:p>
        </p:txBody>
      </p:sp>
      <p:grpSp>
        <p:nvGrpSpPr>
          <p:cNvPr id="161" name="グループ化 160">
            <a:extLst>
              <a:ext uri="{FF2B5EF4-FFF2-40B4-BE49-F238E27FC236}">
                <a16:creationId xmlns:a16="http://schemas.microsoft.com/office/drawing/2014/main" id="{CE5563A2-0BE0-4ADE-BA69-4C330F13B05C}"/>
              </a:ext>
            </a:extLst>
          </p:cNvPr>
          <p:cNvGrpSpPr/>
          <p:nvPr/>
        </p:nvGrpSpPr>
        <p:grpSpPr>
          <a:xfrm>
            <a:off x="133311" y="3677894"/>
            <a:ext cx="8811211" cy="2635516"/>
            <a:chOff x="196811" y="3486379"/>
            <a:chExt cx="8811211" cy="2635516"/>
          </a:xfrm>
        </p:grpSpPr>
        <p:grpSp>
          <p:nvGrpSpPr>
            <p:cNvPr id="2" name="グループ化 1">
              <a:extLst>
                <a:ext uri="{FF2B5EF4-FFF2-40B4-BE49-F238E27FC236}">
                  <a16:creationId xmlns:a16="http://schemas.microsoft.com/office/drawing/2014/main" id="{B22C2CDD-CB25-4033-B216-B5E6F0F68DBC}"/>
                </a:ext>
              </a:extLst>
            </p:cNvPr>
            <p:cNvGrpSpPr/>
            <p:nvPr/>
          </p:nvGrpSpPr>
          <p:grpSpPr>
            <a:xfrm>
              <a:off x="196811" y="3486379"/>
              <a:ext cx="8811211" cy="2635516"/>
              <a:chOff x="196811" y="3915942"/>
              <a:chExt cx="8811211" cy="2635516"/>
            </a:xfrm>
          </p:grpSpPr>
          <p:sp>
            <p:nvSpPr>
              <p:cNvPr id="63" name="平行四辺形 62">
                <a:extLst>
                  <a:ext uri="{FF2B5EF4-FFF2-40B4-BE49-F238E27FC236}">
                    <a16:creationId xmlns:a16="http://schemas.microsoft.com/office/drawing/2014/main" id="{7011F168-B2F1-4114-B3A5-A94CBD4EA589}"/>
                  </a:ext>
                </a:extLst>
              </p:cNvPr>
              <p:cNvSpPr/>
              <p:nvPr/>
            </p:nvSpPr>
            <p:spPr>
              <a:xfrm rot="5400000">
                <a:off x="1145395" y="4989627"/>
                <a:ext cx="1139704" cy="1070928"/>
              </a:xfrm>
              <a:prstGeom prst="parallelogram">
                <a:avLst/>
              </a:prstGeom>
              <a:solidFill>
                <a:schemeClr val="bg2"/>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平行四辺形 63">
                <a:extLst>
                  <a:ext uri="{FF2B5EF4-FFF2-40B4-BE49-F238E27FC236}">
                    <a16:creationId xmlns:a16="http://schemas.microsoft.com/office/drawing/2014/main" id="{10CE95BB-7FF4-4712-8D3D-13DF5061EF09}"/>
                  </a:ext>
                </a:extLst>
              </p:cNvPr>
              <p:cNvSpPr/>
              <p:nvPr/>
            </p:nvSpPr>
            <p:spPr>
              <a:xfrm rot="16200000" flipH="1">
                <a:off x="3313452" y="4989627"/>
                <a:ext cx="1139704" cy="1070928"/>
              </a:xfrm>
              <a:prstGeom prst="parallelogram">
                <a:avLst/>
              </a:prstGeom>
              <a:solidFill>
                <a:schemeClr val="bg2"/>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65" name="グループ化 64">
                <a:extLst>
                  <a:ext uri="{FF2B5EF4-FFF2-40B4-BE49-F238E27FC236}">
                    <a16:creationId xmlns:a16="http://schemas.microsoft.com/office/drawing/2014/main" id="{14F1BF91-BD95-4934-B81A-07F0452310F3}"/>
                  </a:ext>
                </a:extLst>
              </p:cNvPr>
              <p:cNvGrpSpPr/>
              <p:nvPr/>
            </p:nvGrpSpPr>
            <p:grpSpPr>
              <a:xfrm>
                <a:off x="2460773" y="4490820"/>
                <a:ext cx="677005" cy="1316229"/>
                <a:chOff x="1896269" y="2605304"/>
                <a:chExt cx="1166811" cy="2268506"/>
              </a:xfrm>
            </p:grpSpPr>
            <p:sp>
              <p:nvSpPr>
                <p:cNvPr id="104" name="楕円 103">
                  <a:extLst>
                    <a:ext uri="{FF2B5EF4-FFF2-40B4-BE49-F238E27FC236}">
                      <a16:creationId xmlns:a16="http://schemas.microsoft.com/office/drawing/2014/main" id="{6406780D-4925-4613-ABB0-3322D72F2B71}"/>
                    </a:ext>
                  </a:extLst>
                </p:cNvPr>
                <p:cNvSpPr/>
                <p:nvPr/>
              </p:nvSpPr>
              <p:spPr>
                <a:xfrm>
                  <a:off x="2151062" y="4616635"/>
                  <a:ext cx="657225" cy="257175"/>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5" name="円柱 104">
                  <a:extLst>
                    <a:ext uri="{FF2B5EF4-FFF2-40B4-BE49-F238E27FC236}">
                      <a16:creationId xmlns:a16="http://schemas.microsoft.com/office/drawing/2014/main" id="{3866B594-9C83-43B1-A823-8214A66F58DE}"/>
                    </a:ext>
                  </a:extLst>
                </p:cNvPr>
                <p:cNvSpPr/>
                <p:nvPr/>
              </p:nvSpPr>
              <p:spPr>
                <a:xfrm>
                  <a:off x="2426507" y="3665536"/>
                  <a:ext cx="106336" cy="1079687"/>
                </a:xfrm>
                <a:prstGeom prst="can">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6" name="楕円 105">
                  <a:extLst>
                    <a:ext uri="{FF2B5EF4-FFF2-40B4-BE49-F238E27FC236}">
                      <a16:creationId xmlns:a16="http://schemas.microsoft.com/office/drawing/2014/main" id="{009E4AC2-0265-4BE9-BCB7-21E460960907}"/>
                    </a:ext>
                  </a:extLst>
                </p:cNvPr>
                <p:cNvSpPr/>
                <p:nvPr/>
              </p:nvSpPr>
              <p:spPr>
                <a:xfrm>
                  <a:off x="1896269" y="3470070"/>
                  <a:ext cx="1166811" cy="390933"/>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107" name="グループ化 106">
                  <a:extLst>
                    <a:ext uri="{FF2B5EF4-FFF2-40B4-BE49-F238E27FC236}">
                      <a16:creationId xmlns:a16="http://schemas.microsoft.com/office/drawing/2014/main" id="{10723867-CC89-4A04-93B0-2885B14D33CB}"/>
                    </a:ext>
                  </a:extLst>
                </p:cNvPr>
                <p:cNvGrpSpPr/>
                <p:nvPr/>
              </p:nvGrpSpPr>
              <p:grpSpPr>
                <a:xfrm>
                  <a:off x="2348223" y="2605304"/>
                  <a:ext cx="268617" cy="1060233"/>
                  <a:chOff x="2348223" y="2605304"/>
                  <a:chExt cx="268617" cy="1060233"/>
                </a:xfrm>
              </p:grpSpPr>
              <p:sp>
                <p:nvSpPr>
                  <p:cNvPr id="108" name="円柱 107">
                    <a:extLst>
                      <a:ext uri="{FF2B5EF4-FFF2-40B4-BE49-F238E27FC236}">
                        <a16:creationId xmlns:a16="http://schemas.microsoft.com/office/drawing/2014/main" id="{009087D7-00F1-4860-9ABF-EFD71761E2F8}"/>
                      </a:ext>
                    </a:extLst>
                  </p:cNvPr>
                  <p:cNvSpPr/>
                  <p:nvPr/>
                </p:nvSpPr>
                <p:spPr>
                  <a:xfrm>
                    <a:off x="2368550" y="3192462"/>
                    <a:ext cx="222250" cy="473075"/>
                  </a:xfrm>
                  <a:prstGeom prst="can">
                    <a:avLst/>
                  </a:prstGeom>
                  <a:solidFill>
                    <a:schemeClr val="accent1">
                      <a:lumMod val="40000"/>
                      <a:lumOff val="6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09" name="直線コネクタ 108">
                    <a:extLst>
                      <a:ext uri="{FF2B5EF4-FFF2-40B4-BE49-F238E27FC236}">
                        <a16:creationId xmlns:a16="http://schemas.microsoft.com/office/drawing/2014/main" id="{73B50AA2-414C-4C71-B392-28BA622EFFCC}"/>
                      </a:ext>
                    </a:extLst>
                  </p:cNvPr>
                  <p:cNvCxnSpPr>
                    <a:endCxn id="108" idx="0"/>
                  </p:cNvCxnSpPr>
                  <p:nvPr/>
                </p:nvCxnSpPr>
                <p:spPr>
                  <a:xfrm>
                    <a:off x="2479675" y="2765425"/>
                    <a:ext cx="0" cy="48260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10" name="雲 109">
                    <a:extLst>
                      <a:ext uri="{FF2B5EF4-FFF2-40B4-BE49-F238E27FC236}">
                        <a16:creationId xmlns:a16="http://schemas.microsoft.com/office/drawing/2014/main" id="{6192963D-E9F4-43D5-887D-B2E405E0D604}"/>
                      </a:ext>
                    </a:extLst>
                  </p:cNvPr>
                  <p:cNvSpPr/>
                  <p:nvPr/>
                </p:nvSpPr>
                <p:spPr>
                  <a:xfrm>
                    <a:off x="2348223" y="2605304"/>
                    <a:ext cx="268617" cy="264563"/>
                  </a:xfrm>
                  <a:prstGeom prst="clou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1" name="涙形 110">
                    <a:extLst>
                      <a:ext uri="{FF2B5EF4-FFF2-40B4-BE49-F238E27FC236}">
                        <a16:creationId xmlns:a16="http://schemas.microsoft.com/office/drawing/2014/main" id="{25791B9A-EA62-47DB-9208-42E0AADE7A15}"/>
                      </a:ext>
                    </a:extLst>
                  </p:cNvPr>
                  <p:cNvSpPr/>
                  <p:nvPr/>
                </p:nvSpPr>
                <p:spPr>
                  <a:xfrm rot="1041625">
                    <a:off x="2348820" y="3053375"/>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2" name="涙形 111">
                    <a:extLst>
                      <a:ext uri="{FF2B5EF4-FFF2-40B4-BE49-F238E27FC236}">
                        <a16:creationId xmlns:a16="http://schemas.microsoft.com/office/drawing/2014/main" id="{D54EF685-8FF1-475F-94D8-247D2C60B55C}"/>
                      </a:ext>
                    </a:extLst>
                  </p:cNvPr>
                  <p:cNvSpPr/>
                  <p:nvPr/>
                </p:nvSpPr>
                <p:spPr>
                  <a:xfrm rot="11518596">
                    <a:off x="2500608" y="2903706"/>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13" name="直線コネクタ 112">
                    <a:extLst>
                      <a:ext uri="{FF2B5EF4-FFF2-40B4-BE49-F238E27FC236}">
                        <a16:creationId xmlns:a16="http://schemas.microsoft.com/office/drawing/2014/main" id="{89B3C917-C870-45F4-8492-68690D4F18EA}"/>
                      </a:ext>
                    </a:extLst>
                  </p:cNvPr>
                  <p:cNvCxnSpPr>
                    <a:stCxn id="111" idx="7"/>
                    <a:endCxn id="111" idx="3"/>
                  </p:cNvCxnSpPr>
                  <p:nvPr/>
                </p:nvCxnSpPr>
                <p:spPr>
                  <a:xfrm flipH="1">
                    <a:off x="2354890" y="3071664"/>
                    <a:ext cx="113728" cy="5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114" name="直線コネクタ 113">
                    <a:extLst>
                      <a:ext uri="{FF2B5EF4-FFF2-40B4-BE49-F238E27FC236}">
                        <a16:creationId xmlns:a16="http://schemas.microsoft.com/office/drawing/2014/main" id="{1D5C4126-E4D3-4190-BDE6-194710006D57}"/>
                      </a:ext>
                    </a:extLst>
                  </p:cNvPr>
                  <p:cNvCxnSpPr>
                    <a:cxnSpLocks/>
                    <a:stCxn id="112" idx="3"/>
                    <a:endCxn id="112" idx="7"/>
                  </p:cNvCxnSpPr>
                  <p:nvPr/>
                </p:nvCxnSpPr>
                <p:spPr>
                  <a:xfrm flipH="1">
                    <a:off x="2490733" y="2927900"/>
                    <a:ext cx="107639" cy="69950"/>
                  </a:xfrm>
                  <a:prstGeom prst="line">
                    <a:avLst/>
                  </a:prstGeom>
                </p:spPr>
                <p:style>
                  <a:lnRef idx="1">
                    <a:schemeClr val="accent6"/>
                  </a:lnRef>
                  <a:fillRef idx="0">
                    <a:schemeClr val="accent6"/>
                  </a:fillRef>
                  <a:effectRef idx="0">
                    <a:schemeClr val="accent6"/>
                  </a:effectRef>
                  <a:fontRef idx="minor">
                    <a:schemeClr val="tx1"/>
                  </a:fontRef>
                </p:style>
              </p:cxnSp>
              <p:sp>
                <p:nvSpPr>
                  <p:cNvPr id="115" name="楕円 114">
                    <a:extLst>
                      <a:ext uri="{FF2B5EF4-FFF2-40B4-BE49-F238E27FC236}">
                        <a16:creationId xmlns:a16="http://schemas.microsoft.com/office/drawing/2014/main" id="{5122E3E3-E46D-4A74-9FC7-9A6C501B7C67}"/>
                      </a:ext>
                    </a:extLst>
                  </p:cNvPr>
                  <p:cNvSpPr/>
                  <p:nvPr/>
                </p:nvSpPr>
                <p:spPr>
                  <a:xfrm>
                    <a:off x="2426507" y="2687560"/>
                    <a:ext cx="106336" cy="10633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cxnSp>
            <p:nvCxnSpPr>
              <p:cNvPr id="66" name="直線コネクタ 65">
                <a:extLst>
                  <a:ext uri="{FF2B5EF4-FFF2-40B4-BE49-F238E27FC236}">
                    <a16:creationId xmlns:a16="http://schemas.microsoft.com/office/drawing/2014/main" id="{F56188D9-81BB-41F5-99BB-D4AD6DD67DD2}"/>
                  </a:ext>
                </a:extLst>
              </p:cNvPr>
              <p:cNvCxnSpPr>
                <a:cxnSpLocks/>
              </p:cNvCxnSpPr>
              <p:nvPr/>
            </p:nvCxnSpPr>
            <p:spPr>
              <a:xfrm flipH="1">
                <a:off x="1115803" y="4292279"/>
                <a:ext cx="2037085" cy="1802664"/>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A500ED48-E253-4C75-802F-E51181F1DDFB}"/>
                  </a:ext>
                </a:extLst>
              </p:cNvPr>
              <p:cNvCxnSpPr>
                <a:cxnSpLocks/>
              </p:cNvCxnSpPr>
              <p:nvPr/>
            </p:nvCxnSpPr>
            <p:spPr>
              <a:xfrm>
                <a:off x="2480154" y="4329339"/>
                <a:ext cx="1938615" cy="1765604"/>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68" name="楕円 67">
                <a:extLst>
                  <a:ext uri="{FF2B5EF4-FFF2-40B4-BE49-F238E27FC236}">
                    <a16:creationId xmlns:a16="http://schemas.microsoft.com/office/drawing/2014/main" id="{0228BE1F-843C-42E4-8456-78F2D50D57B0}"/>
                  </a:ext>
                </a:extLst>
              </p:cNvPr>
              <p:cNvSpPr/>
              <p:nvPr/>
            </p:nvSpPr>
            <p:spPr>
              <a:xfrm>
                <a:off x="1014276" y="6015842"/>
                <a:ext cx="191239" cy="1912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9" name="楕円 68">
                <a:extLst>
                  <a:ext uri="{FF2B5EF4-FFF2-40B4-BE49-F238E27FC236}">
                    <a16:creationId xmlns:a16="http://schemas.microsoft.com/office/drawing/2014/main" id="{97C5524D-C486-483A-AECA-33E3D603358D}"/>
                  </a:ext>
                </a:extLst>
              </p:cNvPr>
              <p:cNvSpPr/>
              <p:nvPr/>
            </p:nvSpPr>
            <p:spPr>
              <a:xfrm>
                <a:off x="4333059" y="6015842"/>
                <a:ext cx="191239" cy="191239"/>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0" name="コンテンツ プレースホルダー 2">
                <a:extLst>
                  <a:ext uri="{FF2B5EF4-FFF2-40B4-BE49-F238E27FC236}">
                    <a16:creationId xmlns:a16="http://schemas.microsoft.com/office/drawing/2014/main" id="{DE9B9EBC-BC52-4FFB-BEC4-D204BD7E0E24}"/>
                  </a:ext>
                </a:extLst>
              </p:cNvPr>
              <p:cNvSpPr txBox="1">
                <a:spLocks/>
              </p:cNvSpPr>
              <p:nvPr/>
            </p:nvSpPr>
            <p:spPr>
              <a:xfrm>
                <a:off x="4418769" y="6258479"/>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a:solidFill>
                      <a:schemeClr val="accent6"/>
                    </a:solidFill>
                  </a:rPr>
                  <a:t>Camera 2</a:t>
                </a:r>
                <a:endParaRPr lang="en-US" altLang="ja-JP" sz="1800" b="1" dirty="0">
                  <a:solidFill>
                    <a:schemeClr val="accent6"/>
                  </a:solidFill>
                </a:endParaRPr>
              </a:p>
            </p:txBody>
          </p:sp>
          <p:sp>
            <p:nvSpPr>
              <p:cNvPr id="71" name="コンテンツ プレースホルダー 2">
                <a:extLst>
                  <a:ext uri="{FF2B5EF4-FFF2-40B4-BE49-F238E27FC236}">
                    <a16:creationId xmlns:a16="http://schemas.microsoft.com/office/drawing/2014/main" id="{7A52B81D-EAAF-45AA-A3CE-8FC424382E72}"/>
                  </a:ext>
                </a:extLst>
              </p:cNvPr>
              <p:cNvSpPr txBox="1">
                <a:spLocks/>
              </p:cNvSpPr>
              <p:nvPr/>
            </p:nvSpPr>
            <p:spPr>
              <a:xfrm>
                <a:off x="196811" y="6258479"/>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a:solidFill>
                      <a:schemeClr val="accent1"/>
                    </a:solidFill>
                  </a:rPr>
                  <a:t>Camera 1</a:t>
                </a:r>
                <a:endParaRPr lang="en-US" altLang="ja-JP" sz="1800" b="1" dirty="0">
                  <a:solidFill>
                    <a:schemeClr val="accent1"/>
                  </a:solidFill>
                </a:endParaRPr>
              </a:p>
            </p:txBody>
          </p:sp>
          <p:sp>
            <p:nvSpPr>
              <p:cNvPr id="72" name="コンテンツ プレースホルダー 2">
                <a:extLst>
                  <a:ext uri="{FF2B5EF4-FFF2-40B4-BE49-F238E27FC236}">
                    <a16:creationId xmlns:a16="http://schemas.microsoft.com/office/drawing/2014/main" id="{C75424E0-2259-4B00-9E3D-68F95A68AC9B}"/>
                  </a:ext>
                </a:extLst>
              </p:cNvPr>
              <p:cNvSpPr txBox="1">
                <a:spLocks/>
              </p:cNvSpPr>
              <p:nvPr/>
            </p:nvSpPr>
            <p:spPr>
              <a:xfrm>
                <a:off x="473953" y="4733121"/>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chemeClr val="accent1"/>
                    </a:solidFill>
                  </a:rPr>
                  <a:t>Img</a:t>
                </a:r>
                <a:r>
                  <a:rPr lang="en-US" altLang="ja-JP" sz="2000" b="1" dirty="0">
                    <a:solidFill>
                      <a:schemeClr val="accent1"/>
                    </a:solidFill>
                  </a:rPr>
                  <a:t>.</a:t>
                </a:r>
                <a:r>
                  <a:rPr lang="ja-JP" altLang="en-US" sz="2000" b="1" dirty="0">
                    <a:solidFill>
                      <a:schemeClr val="accent1"/>
                    </a:solidFill>
                  </a:rPr>
                  <a:t> </a:t>
                </a:r>
                <a:r>
                  <a:rPr lang="en-US" altLang="ja-JP" sz="2000" b="1" dirty="0">
                    <a:solidFill>
                      <a:schemeClr val="accent1"/>
                    </a:solidFill>
                  </a:rPr>
                  <a:t>1</a:t>
                </a:r>
                <a:endParaRPr lang="en-US" altLang="ja-JP" sz="1800" b="1" dirty="0">
                  <a:solidFill>
                    <a:schemeClr val="accent1"/>
                  </a:solidFill>
                </a:endParaRPr>
              </a:p>
            </p:txBody>
          </p:sp>
          <p:sp>
            <p:nvSpPr>
              <p:cNvPr id="73" name="コンテンツ プレースホルダー 2">
                <a:extLst>
                  <a:ext uri="{FF2B5EF4-FFF2-40B4-BE49-F238E27FC236}">
                    <a16:creationId xmlns:a16="http://schemas.microsoft.com/office/drawing/2014/main" id="{43DCA701-3EA2-4184-968A-E9ACC55713AD}"/>
                  </a:ext>
                </a:extLst>
              </p:cNvPr>
              <p:cNvSpPr txBox="1">
                <a:spLocks/>
              </p:cNvSpPr>
              <p:nvPr/>
            </p:nvSpPr>
            <p:spPr>
              <a:xfrm>
                <a:off x="4031566" y="4726694"/>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chemeClr val="accent6"/>
                    </a:solidFill>
                  </a:rPr>
                  <a:t>Img</a:t>
                </a:r>
                <a:r>
                  <a:rPr lang="en-US" altLang="ja-JP" sz="2000" b="1" dirty="0">
                    <a:solidFill>
                      <a:schemeClr val="accent6"/>
                    </a:solidFill>
                  </a:rPr>
                  <a:t>.</a:t>
                </a:r>
                <a:r>
                  <a:rPr lang="ja-JP" altLang="en-US" sz="2000" b="1" dirty="0">
                    <a:solidFill>
                      <a:schemeClr val="accent6"/>
                    </a:solidFill>
                  </a:rPr>
                  <a:t> </a:t>
                </a:r>
                <a:r>
                  <a:rPr lang="en-US" altLang="ja-JP" sz="2000" b="1" dirty="0">
                    <a:solidFill>
                      <a:schemeClr val="accent6"/>
                    </a:solidFill>
                  </a:rPr>
                  <a:t>2</a:t>
                </a:r>
                <a:endParaRPr lang="en-US" altLang="ja-JP" sz="1800" b="1" dirty="0">
                  <a:solidFill>
                    <a:schemeClr val="accent6"/>
                  </a:solidFill>
                </a:endParaRPr>
              </a:p>
            </p:txBody>
          </p:sp>
          <p:sp>
            <p:nvSpPr>
              <p:cNvPr id="74" name="コンテンツ プレースホルダー 2">
                <a:extLst>
                  <a:ext uri="{FF2B5EF4-FFF2-40B4-BE49-F238E27FC236}">
                    <a16:creationId xmlns:a16="http://schemas.microsoft.com/office/drawing/2014/main" id="{260203AD-0F11-44A6-905E-0167C292196E}"/>
                  </a:ext>
                </a:extLst>
              </p:cNvPr>
              <p:cNvSpPr txBox="1">
                <a:spLocks/>
              </p:cNvSpPr>
              <p:nvPr/>
            </p:nvSpPr>
            <p:spPr>
              <a:xfrm>
                <a:off x="2797519" y="4421082"/>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a:solidFill>
                      <a:schemeClr val="accent1"/>
                    </a:solidFill>
                  </a:rPr>
                  <a:t>Eyes 1</a:t>
                </a:r>
                <a:endParaRPr lang="en-US" altLang="ja-JP" sz="1800" b="1" dirty="0">
                  <a:solidFill>
                    <a:schemeClr val="accent1"/>
                  </a:solidFill>
                </a:endParaRPr>
              </a:p>
            </p:txBody>
          </p:sp>
          <p:sp>
            <p:nvSpPr>
              <p:cNvPr id="75" name="コンテンツ プレースホルダー 2">
                <a:extLst>
                  <a:ext uri="{FF2B5EF4-FFF2-40B4-BE49-F238E27FC236}">
                    <a16:creationId xmlns:a16="http://schemas.microsoft.com/office/drawing/2014/main" id="{B70F5CEC-9009-4495-B84A-8A0EC0D5593F}"/>
                  </a:ext>
                </a:extLst>
              </p:cNvPr>
              <p:cNvSpPr txBox="1">
                <a:spLocks/>
              </p:cNvSpPr>
              <p:nvPr/>
            </p:nvSpPr>
            <p:spPr>
              <a:xfrm>
                <a:off x="1711419" y="4421082"/>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a:solidFill>
                      <a:schemeClr val="accent6"/>
                    </a:solidFill>
                  </a:rPr>
                  <a:t>Eyes 2</a:t>
                </a:r>
                <a:endParaRPr lang="en-US" altLang="ja-JP" sz="1800" b="1" dirty="0">
                  <a:solidFill>
                    <a:schemeClr val="accent6"/>
                  </a:solidFill>
                </a:endParaRPr>
              </a:p>
            </p:txBody>
          </p:sp>
          <p:grpSp>
            <p:nvGrpSpPr>
              <p:cNvPr id="76" name="グループ化 75">
                <a:extLst>
                  <a:ext uri="{FF2B5EF4-FFF2-40B4-BE49-F238E27FC236}">
                    <a16:creationId xmlns:a16="http://schemas.microsoft.com/office/drawing/2014/main" id="{5234738C-3A4E-4E32-8494-BACDE4E53EE6}"/>
                  </a:ext>
                </a:extLst>
              </p:cNvPr>
              <p:cNvGrpSpPr/>
              <p:nvPr/>
            </p:nvGrpSpPr>
            <p:grpSpPr>
              <a:xfrm>
                <a:off x="1781172" y="5301212"/>
                <a:ext cx="322140" cy="626302"/>
                <a:chOff x="1896269" y="2605304"/>
                <a:chExt cx="1166811" cy="2268506"/>
              </a:xfrm>
            </p:grpSpPr>
            <p:sp>
              <p:nvSpPr>
                <p:cNvPr id="92" name="楕円 91">
                  <a:extLst>
                    <a:ext uri="{FF2B5EF4-FFF2-40B4-BE49-F238E27FC236}">
                      <a16:creationId xmlns:a16="http://schemas.microsoft.com/office/drawing/2014/main" id="{725DA68B-C606-42C8-AB66-DB313599129F}"/>
                    </a:ext>
                  </a:extLst>
                </p:cNvPr>
                <p:cNvSpPr/>
                <p:nvPr/>
              </p:nvSpPr>
              <p:spPr>
                <a:xfrm>
                  <a:off x="2151062" y="4616635"/>
                  <a:ext cx="657225" cy="257175"/>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3" name="円柱 92">
                  <a:extLst>
                    <a:ext uri="{FF2B5EF4-FFF2-40B4-BE49-F238E27FC236}">
                      <a16:creationId xmlns:a16="http://schemas.microsoft.com/office/drawing/2014/main" id="{FDBE17F8-35DA-4088-BDFB-1BA4A7165B8D}"/>
                    </a:ext>
                  </a:extLst>
                </p:cNvPr>
                <p:cNvSpPr/>
                <p:nvPr/>
              </p:nvSpPr>
              <p:spPr>
                <a:xfrm>
                  <a:off x="2426507" y="3665536"/>
                  <a:ext cx="106336" cy="1079687"/>
                </a:xfrm>
                <a:prstGeom prst="can">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4" name="楕円 93">
                  <a:extLst>
                    <a:ext uri="{FF2B5EF4-FFF2-40B4-BE49-F238E27FC236}">
                      <a16:creationId xmlns:a16="http://schemas.microsoft.com/office/drawing/2014/main" id="{6D7DB76B-25CC-4F49-B9A2-0C3940077A21}"/>
                    </a:ext>
                  </a:extLst>
                </p:cNvPr>
                <p:cNvSpPr/>
                <p:nvPr/>
              </p:nvSpPr>
              <p:spPr>
                <a:xfrm>
                  <a:off x="1896269" y="3470070"/>
                  <a:ext cx="1166811" cy="390933"/>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95" name="グループ化 94">
                  <a:extLst>
                    <a:ext uri="{FF2B5EF4-FFF2-40B4-BE49-F238E27FC236}">
                      <a16:creationId xmlns:a16="http://schemas.microsoft.com/office/drawing/2014/main" id="{482C449D-098B-42A9-AF5C-5BB0022B4A1A}"/>
                    </a:ext>
                  </a:extLst>
                </p:cNvPr>
                <p:cNvGrpSpPr/>
                <p:nvPr/>
              </p:nvGrpSpPr>
              <p:grpSpPr>
                <a:xfrm>
                  <a:off x="2348223" y="2605304"/>
                  <a:ext cx="268617" cy="1060233"/>
                  <a:chOff x="2348223" y="2605304"/>
                  <a:chExt cx="268617" cy="1060233"/>
                </a:xfrm>
              </p:grpSpPr>
              <p:sp>
                <p:nvSpPr>
                  <p:cNvPr id="96" name="円柱 95">
                    <a:extLst>
                      <a:ext uri="{FF2B5EF4-FFF2-40B4-BE49-F238E27FC236}">
                        <a16:creationId xmlns:a16="http://schemas.microsoft.com/office/drawing/2014/main" id="{3F5E14B3-28C1-498B-88B7-3E50B26369BC}"/>
                      </a:ext>
                    </a:extLst>
                  </p:cNvPr>
                  <p:cNvSpPr/>
                  <p:nvPr/>
                </p:nvSpPr>
                <p:spPr>
                  <a:xfrm>
                    <a:off x="2368550" y="3192462"/>
                    <a:ext cx="222250" cy="473075"/>
                  </a:xfrm>
                  <a:prstGeom prst="can">
                    <a:avLst/>
                  </a:prstGeom>
                  <a:solidFill>
                    <a:schemeClr val="accent1">
                      <a:lumMod val="40000"/>
                      <a:lumOff val="6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97" name="直線コネクタ 96">
                    <a:extLst>
                      <a:ext uri="{FF2B5EF4-FFF2-40B4-BE49-F238E27FC236}">
                        <a16:creationId xmlns:a16="http://schemas.microsoft.com/office/drawing/2014/main" id="{23CE82A8-768F-40DE-960B-326387A0CF94}"/>
                      </a:ext>
                    </a:extLst>
                  </p:cNvPr>
                  <p:cNvCxnSpPr>
                    <a:endCxn id="96" idx="0"/>
                  </p:cNvCxnSpPr>
                  <p:nvPr/>
                </p:nvCxnSpPr>
                <p:spPr>
                  <a:xfrm>
                    <a:off x="2479675" y="2765425"/>
                    <a:ext cx="0" cy="48260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98" name="雲 97">
                    <a:extLst>
                      <a:ext uri="{FF2B5EF4-FFF2-40B4-BE49-F238E27FC236}">
                        <a16:creationId xmlns:a16="http://schemas.microsoft.com/office/drawing/2014/main" id="{25373557-238B-4396-8FEC-FE452065D92B}"/>
                      </a:ext>
                    </a:extLst>
                  </p:cNvPr>
                  <p:cNvSpPr/>
                  <p:nvPr/>
                </p:nvSpPr>
                <p:spPr>
                  <a:xfrm>
                    <a:off x="2348223" y="2605304"/>
                    <a:ext cx="268617" cy="264563"/>
                  </a:xfrm>
                  <a:prstGeom prst="clou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9" name="涙形 98">
                    <a:extLst>
                      <a:ext uri="{FF2B5EF4-FFF2-40B4-BE49-F238E27FC236}">
                        <a16:creationId xmlns:a16="http://schemas.microsoft.com/office/drawing/2014/main" id="{EAB8820F-A0E6-498B-921A-2E5514D10612}"/>
                      </a:ext>
                    </a:extLst>
                  </p:cNvPr>
                  <p:cNvSpPr/>
                  <p:nvPr/>
                </p:nvSpPr>
                <p:spPr>
                  <a:xfrm rot="1041625">
                    <a:off x="2348820" y="3053375"/>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0" name="涙形 99">
                    <a:extLst>
                      <a:ext uri="{FF2B5EF4-FFF2-40B4-BE49-F238E27FC236}">
                        <a16:creationId xmlns:a16="http://schemas.microsoft.com/office/drawing/2014/main" id="{33766C16-DF19-4815-B892-EF77DAE99210}"/>
                      </a:ext>
                    </a:extLst>
                  </p:cNvPr>
                  <p:cNvSpPr/>
                  <p:nvPr/>
                </p:nvSpPr>
                <p:spPr>
                  <a:xfrm rot="11518596">
                    <a:off x="2500608" y="2903706"/>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01" name="直線コネクタ 100">
                    <a:extLst>
                      <a:ext uri="{FF2B5EF4-FFF2-40B4-BE49-F238E27FC236}">
                        <a16:creationId xmlns:a16="http://schemas.microsoft.com/office/drawing/2014/main" id="{5B054B2D-4F53-4903-874F-0C695F5FC3C0}"/>
                      </a:ext>
                    </a:extLst>
                  </p:cNvPr>
                  <p:cNvCxnSpPr>
                    <a:stCxn id="99" idx="7"/>
                    <a:endCxn id="99" idx="3"/>
                  </p:cNvCxnSpPr>
                  <p:nvPr/>
                </p:nvCxnSpPr>
                <p:spPr>
                  <a:xfrm flipH="1">
                    <a:off x="2354890" y="3071664"/>
                    <a:ext cx="113728" cy="5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102" name="直線コネクタ 101">
                    <a:extLst>
                      <a:ext uri="{FF2B5EF4-FFF2-40B4-BE49-F238E27FC236}">
                        <a16:creationId xmlns:a16="http://schemas.microsoft.com/office/drawing/2014/main" id="{AA76CF4F-69A2-4DD7-ACE4-234388FDFB3B}"/>
                      </a:ext>
                    </a:extLst>
                  </p:cNvPr>
                  <p:cNvCxnSpPr>
                    <a:cxnSpLocks/>
                    <a:stCxn id="100" idx="3"/>
                    <a:endCxn id="100" idx="7"/>
                  </p:cNvCxnSpPr>
                  <p:nvPr/>
                </p:nvCxnSpPr>
                <p:spPr>
                  <a:xfrm flipH="1">
                    <a:off x="2490733" y="2927900"/>
                    <a:ext cx="107639" cy="69950"/>
                  </a:xfrm>
                  <a:prstGeom prst="line">
                    <a:avLst/>
                  </a:prstGeom>
                </p:spPr>
                <p:style>
                  <a:lnRef idx="1">
                    <a:schemeClr val="accent6"/>
                  </a:lnRef>
                  <a:fillRef idx="0">
                    <a:schemeClr val="accent6"/>
                  </a:fillRef>
                  <a:effectRef idx="0">
                    <a:schemeClr val="accent6"/>
                  </a:effectRef>
                  <a:fontRef idx="minor">
                    <a:schemeClr val="tx1"/>
                  </a:fontRef>
                </p:style>
              </p:cxnSp>
              <p:sp>
                <p:nvSpPr>
                  <p:cNvPr id="103" name="楕円 102">
                    <a:extLst>
                      <a:ext uri="{FF2B5EF4-FFF2-40B4-BE49-F238E27FC236}">
                        <a16:creationId xmlns:a16="http://schemas.microsoft.com/office/drawing/2014/main" id="{CE8AC928-36DA-4D1A-B2F9-3001A6311DE5}"/>
                      </a:ext>
                    </a:extLst>
                  </p:cNvPr>
                  <p:cNvSpPr/>
                  <p:nvPr/>
                </p:nvSpPr>
                <p:spPr>
                  <a:xfrm>
                    <a:off x="2426507" y="2687560"/>
                    <a:ext cx="106336" cy="10633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sp>
            <p:nvSpPr>
              <p:cNvPr id="77" name="楕円 76">
                <a:extLst>
                  <a:ext uri="{FF2B5EF4-FFF2-40B4-BE49-F238E27FC236}">
                    <a16:creationId xmlns:a16="http://schemas.microsoft.com/office/drawing/2014/main" id="{B559DDD6-EBEB-48F2-90EB-09C6A8E6551F}"/>
                  </a:ext>
                </a:extLst>
              </p:cNvPr>
              <p:cNvSpPr/>
              <p:nvPr/>
            </p:nvSpPr>
            <p:spPr>
              <a:xfrm>
                <a:off x="1892231" y="5332939"/>
                <a:ext cx="79101" cy="791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78" name="グループ化 77">
                <a:extLst>
                  <a:ext uri="{FF2B5EF4-FFF2-40B4-BE49-F238E27FC236}">
                    <a16:creationId xmlns:a16="http://schemas.microsoft.com/office/drawing/2014/main" id="{6FD957D3-EFDA-42EF-9921-33F294303FCC}"/>
                  </a:ext>
                </a:extLst>
              </p:cNvPr>
              <p:cNvGrpSpPr/>
              <p:nvPr/>
            </p:nvGrpSpPr>
            <p:grpSpPr>
              <a:xfrm>
                <a:off x="3453992" y="5301212"/>
                <a:ext cx="322140" cy="626302"/>
                <a:chOff x="1896269" y="2605304"/>
                <a:chExt cx="1166811" cy="2268506"/>
              </a:xfrm>
            </p:grpSpPr>
            <p:sp>
              <p:nvSpPr>
                <p:cNvPr id="80" name="楕円 79">
                  <a:extLst>
                    <a:ext uri="{FF2B5EF4-FFF2-40B4-BE49-F238E27FC236}">
                      <a16:creationId xmlns:a16="http://schemas.microsoft.com/office/drawing/2014/main" id="{E82C18C5-2B6B-4829-8DC7-E36F465EA815}"/>
                    </a:ext>
                  </a:extLst>
                </p:cNvPr>
                <p:cNvSpPr/>
                <p:nvPr/>
              </p:nvSpPr>
              <p:spPr>
                <a:xfrm>
                  <a:off x="2151062" y="4616635"/>
                  <a:ext cx="657225" cy="257175"/>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1" name="円柱 80">
                  <a:extLst>
                    <a:ext uri="{FF2B5EF4-FFF2-40B4-BE49-F238E27FC236}">
                      <a16:creationId xmlns:a16="http://schemas.microsoft.com/office/drawing/2014/main" id="{3CECAB54-D2B3-426C-A6E8-C8493F99F6BD}"/>
                    </a:ext>
                  </a:extLst>
                </p:cNvPr>
                <p:cNvSpPr/>
                <p:nvPr/>
              </p:nvSpPr>
              <p:spPr>
                <a:xfrm>
                  <a:off x="2426507" y="3665536"/>
                  <a:ext cx="106336" cy="1079687"/>
                </a:xfrm>
                <a:prstGeom prst="can">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2" name="楕円 81">
                  <a:extLst>
                    <a:ext uri="{FF2B5EF4-FFF2-40B4-BE49-F238E27FC236}">
                      <a16:creationId xmlns:a16="http://schemas.microsoft.com/office/drawing/2014/main" id="{C4DC9670-F78D-499D-B208-77C18C94B61E}"/>
                    </a:ext>
                  </a:extLst>
                </p:cNvPr>
                <p:cNvSpPr/>
                <p:nvPr/>
              </p:nvSpPr>
              <p:spPr>
                <a:xfrm>
                  <a:off x="1896269" y="3470070"/>
                  <a:ext cx="1166811" cy="390933"/>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83" name="グループ化 82">
                  <a:extLst>
                    <a:ext uri="{FF2B5EF4-FFF2-40B4-BE49-F238E27FC236}">
                      <a16:creationId xmlns:a16="http://schemas.microsoft.com/office/drawing/2014/main" id="{869BADCE-6D7F-457C-981F-BFC3B7C4EF3F}"/>
                    </a:ext>
                  </a:extLst>
                </p:cNvPr>
                <p:cNvGrpSpPr/>
                <p:nvPr/>
              </p:nvGrpSpPr>
              <p:grpSpPr>
                <a:xfrm>
                  <a:off x="2348223" y="2605304"/>
                  <a:ext cx="268617" cy="1060233"/>
                  <a:chOff x="2348223" y="2605304"/>
                  <a:chExt cx="268617" cy="1060233"/>
                </a:xfrm>
              </p:grpSpPr>
              <p:sp>
                <p:nvSpPr>
                  <p:cNvPr id="84" name="円柱 83">
                    <a:extLst>
                      <a:ext uri="{FF2B5EF4-FFF2-40B4-BE49-F238E27FC236}">
                        <a16:creationId xmlns:a16="http://schemas.microsoft.com/office/drawing/2014/main" id="{06341535-FEF9-431B-B1DA-764CD7D3A79B}"/>
                      </a:ext>
                    </a:extLst>
                  </p:cNvPr>
                  <p:cNvSpPr/>
                  <p:nvPr/>
                </p:nvSpPr>
                <p:spPr>
                  <a:xfrm>
                    <a:off x="2368550" y="3192462"/>
                    <a:ext cx="222250" cy="473075"/>
                  </a:xfrm>
                  <a:prstGeom prst="can">
                    <a:avLst/>
                  </a:prstGeom>
                  <a:solidFill>
                    <a:schemeClr val="accent1">
                      <a:lumMod val="40000"/>
                      <a:lumOff val="6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85" name="直線コネクタ 84">
                    <a:extLst>
                      <a:ext uri="{FF2B5EF4-FFF2-40B4-BE49-F238E27FC236}">
                        <a16:creationId xmlns:a16="http://schemas.microsoft.com/office/drawing/2014/main" id="{C7BCBB7E-9C78-4B39-A588-3D94C9EBE9E3}"/>
                      </a:ext>
                    </a:extLst>
                  </p:cNvPr>
                  <p:cNvCxnSpPr>
                    <a:endCxn id="84" idx="0"/>
                  </p:cNvCxnSpPr>
                  <p:nvPr/>
                </p:nvCxnSpPr>
                <p:spPr>
                  <a:xfrm>
                    <a:off x="2479675" y="2765425"/>
                    <a:ext cx="0" cy="48260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86" name="雲 85">
                    <a:extLst>
                      <a:ext uri="{FF2B5EF4-FFF2-40B4-BE49-F238E27FC236}">
                        <a16:creationId xmlns:a16="http://schemas.microsoft.com/office/drawing/2014/main" id="{B70CAD3B-46AD-43C9-AAD0-A503F7C0FC79}"/>
                      </a:ext>
                    </a:extLst>
                  </p:cNvPr>
                  <p:cNvSpPr/>
                  <p:nvPr/>
                </p:nvSpPr>
                <p:spPr>
                  <a:xfrm>
                    <a:off x="2348223" y="2605304"/>
                    <a:ext cx="268617" cy="264563"/>
                  </a:xfrm>
                  <a:prstGeom prst="clou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7" name="涙形 86">
                    <a:extLst>
                      <a:ext uri="{FF2B5EF4-FFF2-40B4-BE49-F238E27FC236}">
                        <a16:creationId xmlns:a16="http://schemas.microsoft.com/office/drawing/2014/main" id="{56150CDE-F179-480C-ACA4-A741D22954DD}"/>
                      </a:ext>
                    </a:extLst>
                  </p:cNvPr>
                  <p:cNvSpPr/>
                  <p:nvPr/>
                </p:nvSpPr>
                <p:spPr>
                  <a:xfrm rot="1041625">
                    <a:off x="2348820" y="3053375"/>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8" name="涙形 87">
                    <a:extLst>
                      <a:ext uri="{FF2B5EF4-FFF2-40B4-BE49-F238E27FC236}">
                        <a16:creationId xmlns:a16="http://schemas.microsoft.com/office/drawing/2014/main" id="{B4A975C4-42EB-47EF-8F50-63D5B6EA4E50}"/>
                      </a:ext>
                    </a:extLst>
                  </p:cNvPr>
                  <p:cNvSpPr/>
                  <p:nvPr/>
                </p:nvSpPr>
                <p:spPr>
                  <a:xfrm rot="11518596">
                    <a:off x="2500608" y="2903706"/>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89" name="直線コネクタ 88">
                    <a:extLst>
                      <a:ext uri="{FF2B5EF4-FFF2-40B4-BE49-F238E27FC236}">
                        <a16:creationId xmlns:a16="http://schemas.microsoft.com/office/drawing/2014/main" id="{BC71E2C6-AD91-4595-84CC-89772D762AE0}"/>
                      </a:ext>
                    </a:extLst>
                  </p:cNvPr>
                  <p:cNvCxnSpPr>
                    <a:stCxn id="87" idx="7"/>
                    <a:endCxn id="87" idx="3"/>
                  </p:cNvCxnSpPr>
                  <p:nvPr/>
                </p:nvCxnSpPr>
                <p:spPr>
                  <a:xfrm flipH="1">
                    <a:off x="2354890" y="3071664"/>
                    <a:ext cx="113728" cy="5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90" name="直線コネクタ 89">
                    <a:extLst>
                      <a:ext uri="{FF2B5EF4-FFF2-40B4-BE49-F238E27FC236}">
                        <a16:creationId xmlns:a16="http://schemas.microsoft.com/office/drawing/2014/main" id="{9D77CD55-D1DD-4E63-BDA9-C9B96E0DA653}"/>
                      </a:ext>
                    </a:extLst>
                  </p:cNvPr>
                  <p:cNvCxnSpPr>
                    <a:cxnSpLocks/>
                    <a:stCxn id="88" idx="3"/>
                    <a:endCxn id="88" idx="7"/>
                  </p:cNvCxnSpPr>
                  <p:nvPr/>
                </p:nvCxnSpPr>
                <p:spPr>
                  <a:xfrm flipH="1">
                    <a:off x="2490733" y="2927900"/>
                    <a:ext cx="107639" cy="69950"/>
                  </a:xfrm>
                  <a:prstGeom prst="line">
                    <a:avLst/>
                  </a:prstGeom>
                </p:spPr>
                <p:style>
                  <a:lnRef idx="1">
                    <a:schemeClr val="accent6"/>
                  </a:lnRef>
                  <a:fillRef idx="0">
                    <a:schemeClr val="accent6"/>
                  </a:fillRef>
                  <a:effectRef idx="0">
                    <a:schemeClr val="accent6"/>
                  </a:effectRef>
                  <a:fontRef idx="minor">
                    <a:schemeClr val="tx1"/>
                  </a:fontRef>
                </p:style>
              </p:cxnSp>
              <p:sp>
                <p:nvSpPr>
                  <p:cNvPr id="91" name="楕円 90">
                    <a:extLst>
                      <a:ext uri="{FF2B5EF4-FFF2-40B4-BE49-F238E27FC236}">
                        <a16:creationId xmlns:a16="http://schemas.microsoft.com/office/drawing/2014/main" id="{CCCA0F10-CD30-41F3-BB41-C0F11EF937B6}"/>
                      </a:ext>
                    </a:extLst>
                  </p:cNvPr>
                  <p:cNvSpPr/>
                  <p:nvPr/>
                </p:nvSpPr>
                <p:spPr>
                  <a:xfrm>
                    <a:off x="2426507" y="2687560"/>
                    <a:ext cx="106336" cy="10633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sp>
            <p:nvSpPr>
              <p:cNvPr id="79" name="楕円 78">
                <a:extLst>
                  <a:ext uri="{FF2B5EF4-FFF2-40B4-BE49-F238E27FC236}">
                    <a16:creationId xmlns:a16="http://schemas.microsoft.com/office/drawing/2014/main" id="{1742F1A8-D0E4-4CDA-B981-515EAE64F7DE}"/>
                  </a:ext>
                </a:extLst>
              </p:cNvPr>
              <p:cNvSpPr/>
              <p:nvPr/>
            </p:nvSpPr>
            <p:spPr>
              <a:xfrm>
                <a:off x="3587046" y="5335818"/>
                <a:ext cx="79101" cy="79101"/>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54" name="コンテンツ プレースホルダー 2">
                <a:extLst>
                  <a:ext uri="{FF2B5EF4-FFF2-40B4-BE49-F238E27FC236}">
                    <a16:creationId xmlns:a16="http://schemas.microsoft.com/office/drawing/2014/main" id="{27382FE6-8A8E-4906-9D61-59603ED8613D}"/>
                  </a:ext>
                </a:extLst>
              </p:cNvPr>
              <p:cNvSpPr txBox="1">
                <a:spLocks/>
              </p:cNvSpPr>
              <p:nvPr/>
            </p:nvSpPr>
            <p:spPr>
              <a:xfrm>
                <a:off x="5149207" y="4733121"/>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rgbClr val="C00000"/>
                    </a:solidFill>
                  </a:rPr>
                  <a:t>Img</a:t>
                </a:r>
                <a:r>
                  <a:rPr lang="en-US" altLang="ja-JP" sz="2000" b="1" dirty="0">
                    <a:solidFill>
                      <a:srgbClr val="C00000"/>
                    </a:solidFill>
                  </a:rPr>
                  <a:t>.</a:t>
                </a:r>
                <a:r>
                  <a:rPr lang="ja-JP" altLang="en-US" sz="2000" b="1" dirty="0">
                    <a:solidFill>
                      <a:srgbClr val="C00000"/>
                    </a:solidFill>
                  </a:rPr>
                  <a:t> </a:t>
                </a:r>
                <a:r>
                  <a:rPr lang="en-US" altLang="ja-JP" sz="2000" b="1" dirty="0">
                    <a:solidFill>
                      <a:srgbClr val="C00000"/>
                    </a:solidFill>
                  </a:rPr>
                  <a:t>1</a:t>
                </a:r>
                <a:endParaRPr lang="en-US" altLang="ja-JP" sz="1800" b="1" dirty="0">
                  <a:solidFill>
                    <a:srgbClr val="C00000"/>
                  </a:solidFill>
                </a:endParaRPr>
              </a:p>
            </p:txBody>
          </p:sp>
          <p:sp>
            <p:nvSpPr>
              <p:cNvPr id="155" name="コンテンツ プレースホルダー 2">
                <a:extLst>
                  <a:ext uri="{FF2B5EF4-FFF2-40B4-BE49-F238E27FC236}">
                    <a16:creationId xmlns:a16="http://schemas.microsoft.com/office/drawing/2014/main" id="{B81E8E7F-235E-400F-ABB8-573CA88B73D6}"/>
                  </a:ext>
                </a:extLst>
              </p:cNvPr>
              <p:cNvSpPr txBox="1">
                <a:spLocks/>
              </p:cNvSpPr>
              <p:nvPr/>
            </p:nvSpPr>
            <p:spPr>
              <a:xfrm>
                <a:off x="5768240" y="4505870"/>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rgbClr val="FFC000"/>
                    </a:solidFill>
                  </a:rPr>
                  <a:t>Img</a:t>
                </a:r>
                <a:r>
                  <a:rPr lang="en-US" altLang="ja-JP" sz="2000" b="1" dirty="0">
                    <a:solidFill>
                      <a:srgbClr val="FFC000"/>
                    </a:solidFill>
                  </a:rPr>
                  <a:t>.</a:t>
                </a:r>
                <a:r>
                  <a:rPr lang="ja-JP" altLang="en-US" sz="2000" b="1" dirty="0">
                    <a:solidFill>
                      <a:srgbClr val="FFC000"/>
                    </a:solidFill>
                  </a:rPr>
                  <a:t> </a:t>
                </a:r>
                <a:r>
                  <a:rPr lang="en-US" altLang="ja-JP" sz="2000" b="1" dirty="0">
                    <a:solidFill>
                      <a:srgbClr val="FFC000"/>
                    </a:solidFill>
                  </a:rPr>
                  <a:t>2</a:t>
                </a:r>
                <a:endParaRPr lang="en-US" altLang="ja-JP" sz="1800" b="1" dirty="0">
                  <a:solidFill>
                    <a:srgbClr val="FFC000"/>
                  </a:solidFill>
                </a:endParaRPr>
              </a:p>
            </p:txBody>
          </p:sp>
          <p:sp>
            <p:nvSpPr>
              <p:cNvPr id="156" name="コンテンツ プレースホルダー 2">
                <a:extLst>
                  <a:ext uri="{FF2B5EF4-FFF2-40B4-BE49-F238E27FC236}">
                    <a16:creationId xmlns:a16="http://schemas.microsoft.com/office/drawing/2014/main" id="{F34489D1-3AF9-4F6B-9A03-C5700638E6AE}"/>
                  </a:ext>
                </a:extLst>
              </p:cNvPr>
              <p:cNvSpPr txBox="1">
                <a:spLocks/>
              </p:cNvSpPr>
              <p:nvPr/>
            </p:nvSpPr>
            <p:spPr>
              <a:xfrm>
                <a:off x="6379057" y="4344346"/>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rgbClr val="92D050"/>
                    </a:solidFill>
                  </a:rPr>
                  <a:t>Img</a:t>
                </a:r>
                <a:r>
                  <a:rPr lang="en-US" altLang="ja-JP" sz="2000" b="1" dirty="0">
                    <a:solidFill>
                      <a:srgbClr val="92D050"/>
                    </a:solidFill>
                  </a:rPr>
                  <a:t>.</a:t>
                </a:r>
                <a:r>
                  <a:rPr lang="ja-JP" altLang="en-US" sz="2000" b="1" dirty="0">
                    <a:solidFill>
                      <a:srgbClr val="92D050"/>
                    </a:solidFill>
                  </a:rPr>
                  <a:t> </a:t>
                </a:r>
                <a:r>
                  <a:rPr lang="en-US" altLang="ja-JP" sz="2000" b="1" dirty="0">
                    <a:solidFill>
                      <a:srgbClr val="92D050"/>
                    </a:solidFill>
                  </a:rPr>
                  <a:t>3</a:t>
                </a:r>
                <a:endParaRPr lang="en-US" altLang="ja-JP" sz="1800" b="1" dirty="0">
                  <a:solidFill>
                    <a:srgbClr val="92D050"/>
                  </a:solidFill>
                </a:endParaRPr>
              </a:p>
            </p:txBody>
          </p:sp>
          <p:sp>
            <p:nvSpPr>
              <p:cNvPr id="157" name="コンテンツ プレースホルダー 2">
                <a:extLst>
                  <a:ext uri="{FF2B5EF4-FFF2-40B4-BE49-F238E27FC236}">
                    <a16:creationId xmlns:a16="http://schemas.microsoft.com/office/drawing/2014/main" id="{8A0A81A0-43B5-48F3-B04E-EE151AFCDA18}"/>
                  </a:ext>
                </a:extLst>
              </p:cNvPr>
              <p:cNvSpPr txBox="1">
                <a:spLocks/>
              </p:cNvSpPr>
              <p:nvPr/>
            </p:nvSpPr>
            <p:spPr>
              <a:xfrm>
                <a:off x="6956608" y="4115996"/>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rgbClr val="00B0F0"/>
                    </a:solidFill>
                  </a:rPr>
                  <a:t>Img</a:t>
                </a:r>
                <a:r>
                  <a:rPr lang="en-US" altLang="ja-JP" sz="2000" b="1" dirty="0">
                    <a:solidFill>
                      <a:srgbClr val="00B0F0"/>
                    </a:solidFill>
                  </a:rPr>
                  <a:t>.</a:t>
                </a:r>
                <a:r>
                  <a:rPr lang="ja-JP" altLang="en-US" sz="2000" b="1" dirty="0">
                    <a:solidFill>
                      <a:srgbClr val="00B0F0"/>
                    </a:solidFill>
                  </a:rPr>
                  <a:t> </a:t>
                </a:r>
                <a:r>
                  <a:rPr lang="en-US" altLang="ja-JP" sz="2000" b="1" dirty="0">
                    <a:solidFill>
                      <a:srgbClr val="00B0F0"/>
                    </a:solidFill>
                  </a:rPr>
                  <a:t>4</a:t>
                </a:r>
                <a:endParaRPr lang="en-US" altLang="ja-JP" sz="1800" b="1" dirty="0">
                  <a:solidFill>
                    <a:srgbClr val="00B0F0"/>
                  </a:solidFill>
                </a:endParaRPr>
              </a:p>
            </p:txBody>
          </p:sp>
          <p:sp>
            <p:nvSpPr>
              <p:cNvPr id="158" name="コンテンツ プレースホルダー 2">
                <a:extLst>
                  <a:ext uri="{FF2B5EF4-FFF2-40B4-BE49-F238E27FC236}">
                    <a16:creationId xmlns:a16="http://schemas.microsoft.com/office/drawing/2014/main" id="{9C4519F7-6502-4605-AF8C-9F1FCA488C7C}"/>
                  </a:ext>
                </a:extLst>
              </p:cNvPr>
              <p:cNvSpPr txBox="1">
                <a:spLocks/>
              </p:cNvSpPr>
              <p:nvPr/>
            </p:nvSpPr>
            <p:spPr>
              <a:xfrm>
                <a:off x="7914990" y="3915942"/>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000" b="1" dirty="0" err="1">
                    <a:solidFill>
                      <a:srgbClr val="0070C0"/>
                    </a:solidFill>
                  </a:rPr>
                  <a:t>Img</a:t>
                </a:r>
                <a:r>
                  <a:rPr lang="en-US" altLang="ja-JP" sz="2000" b="1" dirty="0">
                    <a:solidFill>
                      <a:srgbClr val="0070C0"/>
                    </a:solidFill>
                  </a:rPr>
                  <a:t>.</a:t>
                </a:r>
                <a:r>
                  <a:rPr lang="ja-JP" altLang="en-US" sz="2000" b="1" dirty="0">
                    <a:solidFill>
                      <a:srgbClr val="0070C0"/>
                    </a:solidFill>
                  </a:rPr>
                  <a:t> </a:t>
                </a:r>
                <a:r>
                  <a:rPr lang="en-US" altLang="ja-JP" sz="2000" b="1" dirty="0">
                    <a:solidFill>
                      <a:srgbClr val="0070C0"/>
                    </a:solidFill>
                  </a:rPr>
                  <a:t>5</a:t>
                </a:r>
                <a:endParaRPr lang="en-US" altLang="ja-JP" sz="1800" b="1" dirty="0">
                  <a:solidFill>
                    <a:srgbClr val="0070C0"/>
                  </a:solidFill>
                </a:endParaRPr>
              </a:p>
            </p:txBody>
          </p:sp>
        </p:grpSp>
        <p:grpSp>
          <p:nvGrpSpPr>
            <p:cNvPr id="160" name="グループ化 159">
              <a:extLst>
                <a:ext uri="{FF2B5EF4-FFF2-40B4-BE49-F238E27FC236}">
                  <a16:creationId xmlns:a16="http://schemas.microsoft.com/office/drawing/2014/main" id="{3DBB7760-DC4C-46A1-9E0C-8D3DEE981C26}"/>
                </a:ext>
              </a:extLst>
            </p:cNvPr>
            <p:cNvGrpSpPr/>
            <p:nvPr/>
          </p:nvGrpSpPr>
          <p:grpSpPr>
            <a:xfrm>
              <a:off x="5742542" y="3825257"/>
              <a:ext cx="2970457" cy="2245775"/>
              <a:chOff x="5742542" y="3825257"/>
              <a:chExt cx="2970457" cy="2245775"/>
            </a:xfrm>
          </p:grpSpPr>
          <p:sp>
            <p:nvSpPr>
              <p:cNvPr id="153" name="正方形/長方形 152">
                <a:extLst>
                  <a:ext uri="{FF2B5EF4-FFF2-40B4-BE49-F238E27FC236}">
                    <a16:creationId xmlns:a16="http://schemas.microsoft.com/office/drawing/2014/main" id="{E4F1BCAC-523B-4BFB-B416-86CE95589A56}"/>
                  </a:ext>
                </a:extLst>
              </p:cNvPr>
              <p:cNvSpPr/>
              <p:nvPr/>
            </p:nvSpPr>
            <p:spPr>
              <a:xfrm>
                <a:off x="8033945" y="3825257"/>
                <a:ext cx="655032" cy="1450189"/>
              </a:xfrm>
              <a:prstGeom prst="rect">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8" name="図 147">
                <a:extLst>
                  <a:ext uri="{FF2B5EF4-FFF2-40B4-BE49-F238E27FC236}">
                    <a16:creationId xmlns:a16="http://schemas.microsoft.com/office/drawing/2014/main" id="{89CAAD00-A178-4DF0-AA2C-CB4F80D77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4091" y="3862716"/>
                <a:ext cx="688908" cy="1329043"/>
              </a:xfrm>
              <a:prstGeom prst="rect">
                <a:avLst/>
              </a:prstGeom>
              <a:effectLst>
                <a:softEdge rad="63500"/>
              </a:effectLst>
            </p:spPr>
          </p:pic>
          <p:sp>
            <p:nvSpPr>
              <p:cNvPr id="152" name="正方形/長方形 151">
                <a:extLst>
                  <a:ext uri="{FF2B5EF4-FFF2-40B4-BE49-F238E27FC236}">
                    <a16:creationId xmlns:a16="http://schemas.microsoft.com/office/drawing/2014/main" id="{888CFF93-ED5B-448A-B00D-45F16F84C28F}"/>
                  </a:ext>
                </a:extLst>
              </p:cNvPr>
              <p:cNvSpPr/>
              <p:nvPr/>
            </p:nvSpPr>
            <p:spPr>
              <a:xfrm>
                <a:off x="7472089" y="4006269"/>
                <a:ext cx="655032" cy="1450189"/>
              </a:xfrm>
              <a:prstGeom prst="rect">
                <a:avLst/>
              </a:prstGeom>
              <a:solidFill>
                <a:srgbClr val="FFFFFF"/>
              </a:solid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7" name="図 146">
                <a:extLst>
                  <a:ext uri="{FF2B5EF4-FFF2-40B4-BE49-F238E27FC236}">
                    <a16:creationId xmlns:a16="http://schemas.microsoft.com/office/drawing/2014/main" id="{513E2607-D6B4-481C-A7C5-15A6F1557B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53603" y="4086542"/>
                <a:ext cx="688908" cy="1329043"/>
              </a:xfrm>
              <a:prstGeom prst="rect">
                <a:avLst/>
              </a:prstGeom>
              <a:effectLst>
                <a:softEdge rad="38100"/>
              </a:effectLst>
            </p:spPr>
          </p:pic>
          <p:sp>
            <p:nvSpPr>
              <p:cNvPr id="151" name="正方形/長方形 150">
                <a:extLst>
                  <a:ext uri="{FF2B5EF4-FFF2-40B4-BE49-F238E27FC236}">
                    <a16:creationId xmlns:a16="http://schemas.microsoft.com/office/drawing/2014/main" id="{1D2AFE44-8A23-49FD-B9F0-DF1EA7167987}"/>
                  </a:ext>
                </a:extLst>
              </p:cNvPr>
              <p:cNvSpPr/>
              <p:nvPr/>
            </p:nvSpPr>
            <p:spPr>
              <a:xfrm>
                <a:off x="6949818" y="4232501"/>
                <a:ext cx="683607" cy="1450189"/>
              </a:xfrm>
              <a:prstGeom prst="rect">
                <a:avLst/>
              </a:prstGeom>
              <a:solidFill>
                <a:srgbClr val="FFFFFF"/>
              </a:solid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6" name="図 145">
                <a:extLst>
                  <a:ext uri="{FF2B5EF4-FFF2-40B4-BE49-F238E27FC236}">
                    <a16:creationId xmlns:a16="http://schemas.microsoft.com/office/drawing/2014/main" id="{4BFD548C-88A1-4000-98F7-4F786B1022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4518" y="4293075"/>
                <a:ext cx="688908" cy="1329043"/>
              </a:xfrm>
              <a:prstGeom prst="rect">
                <a:avLst/>
              </a:prstGeom>
            </p:spPr>
          </p:pic>
          <p:sp>
            <p:nvSpPr>
              <p:cNvPr id="150" name="正方形/長方形 149">
                <a:extLst>
                  <a:ext uri="{FF2B5EF4-FFF2-40B4-BE49-F238E27FC236}">
                    <a16:creationId xmlns:a16="http://schemas.microsoft.com/office/drawing/2014/main" id="{E96AA269-5EC3-48FD-89CF-FD79B867E66E}"/>
                  </a:ext>
                </a:extLst>
              </p:cNvPr>
              <p:cNvSpPr/>
              <p:nvPr/>
            </p:nvSpPr>
            <p:spPr>
              <a:xfrm>
                <a:off x="6331055" y="4464657"/>
                <a:ext cx="655032" cy="1450189"/>
              </a:xfrm>
              <a:prstGeom prst="rect">
                <a:avLst/>
              </a:prstGeom>
              <a:solidFill>
                <a:srgbClr val="FFFFFF"/>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5" name="図 144">
                <a:extLst>
                  <a:ext uri="{FF2B5EF4-FFF2-40B4-BE49-F238E27FC236}">
                    <a16:creationId xmlns:a16="http://schemas.microsoft.com/office/drawing/2014/main" id="{B453E84F-4536-4CDF-A896-00B9BCE5AF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0121" y="4498391"/>
                <a:ext cx="688908" cy="1329043"/>
              </a:xfrm>
              <a:prstGeom prst="rect">
                <a:avLst/>
              </a:prstGeom>
              <a:effectLst>
                <a:softEdge rad="38100"/>
              </a:effectLst>
            </p:spPr>
          </p:pic>
          <p:sp>
            <p:nvSpPr>
              <p:cNvPr id="149" name="正方形/長方形 148">
                <a:extLst>
                  <a:ext uri="{FF2B5EF4-FFF2-40B4-BE49-F238E27FC236}">
                    <a16:creationId xmlns:a16="http://schemas.microsoft.com/office/drawing/2014/main" id="{96AAC054-E91D-4A31-8711-9B00F3B9BFC8}"/>
                  </a:ext>
                </a:extLst>
              </p:cNvPr>
              <p:cNvSpPr/>
              <p:nvPr/>
            </p:nvSpPr>
            <p:spPr>
              <a:xfrm>
                <a:off x="5748996" y="4620843"/>
                <a:ext cx="655032" cy="1450189"/>
              </a:xfrm>
              <a:prstGeom prst="rect">
                <a:avLst/>
              </a:prstGeom>
              <a:solidFill>
                <a:srgbClr val="FFFFFF"/>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4" name="図 143">
                <a:extLst>
                  <a:ext uri="{FF2B5EF4-FFF2-40B4-BE49-F238E27FC236}">
                    <a16:creationId xmlns:a16="http://schemas.microsoft.com/office/drawing/2014/main" id="{F631C8F5-0870-486E-A35F-ED8D26C959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2542" y="4704924"/>
                <a:ext cx="688908" cy="1329043"/>
              </a:xfrm>
              <a:prstGeom prst="rect">
                <a:avLst/>
              </a:prstGeom>
              <a:effectLst>
                <a:softEdge rad="63500"/>
              </a:effectLst>
            </p:spPr>
          </p:pic>
          <p:sp>
            <p:nvSpPr>
              <p:cNvPr id="159" name="矢印: 上 158">
                <a:extLst>
                  <a:ext uri="{FF2B5EF4-FFF2-40B4-BE49-F238E27FC236}">
                    <a16:creationId xmlns:a16="http://schemas.microsoft.com/office/drawing/2014/main" id="{CC847000-C6F1-47EA-9CC3-C22343516C1D}"/>
                  </a:ext>
                </a:extLst>
              </p:cNvPr>
              <p:cNvSpPr/>
              <p:nvPr/>
            </p:nvSpPr>
            <p:spPr>
              <a:xfrm>
                <a:off x="7093387" y="5827434"/>
                <a:ext cx="391169" cy="223313"/>
              </a:xfrm>
              <a:prstGeom prst="upArrow">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spTree>
    <p:extLst>
      <p:ext uri="{BB962C8B-B14F-4D97-AF65-F5344CB8AC3E}">
        <p14:creationId xmlns:p14="http://schemas.microsoft.com/office/powerpoint/2010/main" val="702879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Background and Objective</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2</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763000"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Disadvantage of using digital camera</a:t>
            </a:r>
          </a:p>
          <a:p>
            <a:r>
              <a:rPr lang="en-US" altLang="ja-JP" sz="2000" dirty="0">
                <a:solidFill>
                  <a:schemeClr val="tx2"/>
                </a:solidFill>
              </a:rPr>
              <a:t>Needs multiple shots or multiple cameras</a:t>
            </a:r>
          </a:p>
          <a:p>
            <a:pPr marL="0" indent="0">
              <a:buNone/>
            </a:pPr>
            <a:r>
              <a:rPr lang="ja-JP" altLang="en-US" sz="2000" dirty="0">
                <a:solidFill>
                  <a:schemeClr val="tx2"/>
                </a:solidFill>
              </a:rPr>
              <a:t>     </a:t>
            </a:r>
            <a:r>
              <a:rPr lang="en-US" altLang="ja-JP" sz="2000" dirty="0">
                <a:solidFill>
                  <a:schemeClr val="tx2"/>
                </a:solidFill>
              </a:rPr>
              <a:t>Multiple shots</a:t>
            </a:r>
            <a:r>
              <a:rPr lang="ja-JP" altLang="en-US" sz="2000" dirty="0">
                <a:solidFill>
                  <a:schemeClr val="tx2"/>
                </a:solidFill>
              </a:rPr>
              <a:t>：</a:t>
            </a:r>
            <a:r>
              <a:rPr lang="en-US" altLang="ja-JP" sz="2000" dirty="0">
                <a:solidFill>
                  <a:schemeClr val="tx2"/>
                </a:solidFill>
              </a:rPr>
              <a:t>Takes much time / Invalid for moving objects</a:t>
            </a:r>
          </a:p>
          <a:p>
            <a:pPr marL="0" indent="0">
              <a:buNone/>
            </a:pPr>
            <a:r>
              <a:rPr lang="en-US" altLang="ja-JP" sz="2000" dirty="0">
                <a:solidFill>
                  <a:schemeClr val="tx2"/>
                </a:solidFill>
              </a:rPr>
              <a:t>     Multiple</a:t>
            </a:r>
            <a:r>
              <a:rPr lang="ja-JP" altLang="en-US" sz="2000" dirty="0">
                <a:solidFill>
                  <a:schemeClr val="tx2"/>
                </a:solidFill>
              </a:rPr>
              <a:t> </a:t>
            </a:r>
            <a:r>
              <a:rPr lang="en-US" altLang="ja-JP" sz="2000" dirty="0">
                <a:solidFill>
                  <a:schemeClr val="tx2"/>
                </a:solidFill>
              </a:rPr>
              <a:t>cameras</a:t>
            </a:r>
            <a:r>
              <a:rPr lang="ja-JP" altLang="en-US" sz="2000" dirty="0">
                <a:solidFill>
                  <a:schemeClr val="tx2"/>
                </a:solidFill>
              </a:rPr>
              <a:t>：</a:t>
            </a:r>
            <a:r>
              <a:rPr lang="en-US" altLang="ja-JP" sz="2000" dirty="0">
                <a:solidFill>
                  <a:schemeClr val="tx2"/>
                </a:solidFill>
              </a:rPr>
              <a:t>Calibration for each camera takes time / Errors</a:t>
            </a:r>
          </a:p>
          <a:p>
            <a:pPr>
              <a:buFont typeface="Wingdings" panose="05000000000000000000" pitchFamily="2" charset="2"/>
              <a:buChar char="n"/>
            </a:pPr>
            <a:endParaRPr lang="en-US" altLang="ja-JP" sz="500" b="1" dirty="0">
              <a:solidFill>
                <a:schemeClr val="tx2"/>
              </a:solidFill>
            </a:endParaRPr>
          </a:p>
          <a:p>
            <a:pPr>
              <a:buFont typeface="Wingdings" panose="05000000000000000000" pitchFamily="2" charset="2"/>
              <a:buChar char="n"/>
            </a:pPr>
            <a:r>
              <a:rPr lang="en-US" altLang="ja-JP" sz="2400" b="1" dirty="0">
                <a:solidFill>
                  <a:schemeClr val="tx2"/>
                </a:solidFill>
              </a:rPr>
              <a:t>Disadvantage of passive stereo method</a:t>
            </a:r>
          </a:p>
          <a:p>
            <a:r>
              <a:rPr lang="en-US" altLang="ja-JP" sz="2000" dirty="0">
                <a:solidFill>
                  <a:schemeClr val="tx2"/>
                </a:solidFill>
              </a:rPr>
              <a:t>In case of repeating patterns on surface,</a:t>
            </a:r>
            <a:r>
              <a:rPr lang="ja-JP" altLang="en-US" sz="2000" dirty="0">
                <a:solidFill>
                  <a:schemeClr val="tx2"/>
                </a:solidFill>
              </a:rPr>
              <a:t> </a:t>
            </a:r>
            <a:r>
              <a:rPr lang="en-US" altLang="ja-JP" sz="2000" dirty="0">
                <a:solidFill>
                  <a:schemeClr val="tx2"/>
                </a:solidFill>
              </a:rPr>
              <a:t>matching</a:t>
            </a:r>
            <a:r>
              <a:rPr lang="ja-JP" altLang="en-US" sz="2000" dirty="0">
                <a:solidFill>
                  <a:schemeClr val="tx2"/>
                </a:solidFill>
              </a:rPr>
              <a:t> </a:t>
            </a:r>
            <a:r>
              <a:rPr lang="en-US" altLang="ja-JP" sz="2000" dirty="0">
                <a:solidFill>
                  <a:schemeClr val="tx2"/>
                </a:solidFill>
              </a:rPr>
              <a:t>ambiguity</a:t>
            </a:r>
            <a:r>
              <a:rPr lang="ja-JP" altLang="en-US" sz="2000" dirty="0">
                <a:solidFill>
                  <a:schemeClr val="tx2"/>
                </a:solidFill>
              </a:rPr>
              <a:t> </a:t>
            </a:r>
            <a:r>
              <a:rPr lang="en-US" altLang="ja-JP" sz="2000" dirty="0">
                <a:solidFill>
                  <a:schemeClr val="tx2"/>
                </a:solidFill>
              </a:rPr>
              <a:t>occurs</a:t>
            </a:r>
          </a:p>
          <a:p>
            <a:endParaRPr lang="en-US" altLang="ja-JP" sz="500" dirty="0">
              <a:solidFill>
                <a:schemeClr val="tx2"/>
              </a:solidFill>
            </a:endParaRPr>
          </a:p>
          <a:p>
            <a:pPr>
              <a:buFont typeface="Wingdings" panose="05000000000000000000" pitchFamily="2" charset="2"/>
              <a:buChar char="n"/>
            </a:pPr>
            <a:r>
              <a:rPr lang="en-US" altLang="ja-JP" sz="2400" b="1" dirty="0">
                <a:solidFill>
                  <a:schemeClr val="tx2"/>
                </a:solidFill>
              </a:rPr>
              <a:t>Disadvantage of Depth from Focus</a:t>
            </a:r>
            <a:endParaRPr lang="ja-JP" altLang="en-US" sz="2400" b="1" dirty="0">
              <a:solidFill>
                <a:schemeClr val="tx2"/>
              </a:solidFill>
            </a:endParaRPr>
          </a:p>
          <a:p>
            <a:pPr>
              <a:lnSpc>
                <a:spcPct val="100000"/>
              </a:lnSpc>
            </a:pPr>
            <a:r>
              <a:rPr lang="en-US" altLang="ja-JP" sz="2000" dirty="0">
                <a:solidFill>
                  <a:schemeClr val="tx2"/>
                </a:solidFill>
              </a:rPr>
              <a:t>If brightness is too high, error occurs</a:t>
            </a:r>
          </a:p>
        </p:txBody>
      </p:sp>
      <p:sp>
        <p:nvSpPr>
          <p:cNvPr id="116" name="正方形/長方形 115">
            <a:extLst>
              <a:ext uri="{FF2B5EF4-FFF2-40B4-BE49-F238E27FC236}">
                <a16:creationId xmlns:a16="http://schemas.microsoft.com/office/drawing/2014/main" id="{A88D34DB-85D3-4BD2-B298-BB7D57D9A98B}"/>
              </a:ext>
            </a:extLst>
          </p:cNvPr>
          <p:cNvSpPr/>
          <p:nvPr/>
        </p:nvSpPr>
        <p:spPr>
          <a:xfrm>
            <a:off x="409777" y="5326663"/>
            <a:ext cx="8353223" cy="12646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latin typeface="Meiryo UI" panose="020B0604030504040204" pitchFamily="50" charset="-128"/>
                <a:ea typeface="Meiryo UI" panose="020B0604030504040204" pitchFamily="50" charset="-128"/>
              </a:rPr>
              <a:t>Using a special camera which gives us many kinds of images by </a:t>
            </a:r>
            <a:r>
              <a:rPr kumimoji="1" lang="en-US" altLang="ja-JP" sz="2000" b="1" u="sng" dirty="0">
                <a:latin typeface="Meiryo UI" panose="020B0604030504040204" pitchFamily="50" charset="-128"/>
                <a:ea typeface="Meiryo UI" panose="020B0604030504040204" pitchFamily="50" charset="-128"/>
              </a:rPr>
              <a:t>one shot </a:t>
            </a:r>
            <a:r>
              <a:rPr kumimoji="1" lang="en-US" altLang="ja-JP" sz="2000" b="1" dirty="0">
                <a:latin typeface="Meiryo UI" panose="020B0604030504040204" pitchFamily="50" charset="-128"/>
                <a:ea typeface="Meiryo UI" panose="020B0604030504040204" pitchFamily="50" charset="-128"/>
              </a:rPr>
              <a:t>and combining </a:t>
            </a:r>
            <a:r>
              <a:rPr kumimoji="1" lang="en-US" altLang="ja-JP" sz="2000" b="1" u="sng" dirty="0">
                <a:latin typeface="Meiryo UI" panose="020B0604030504040204" pitchFamily="50" charset="-128"/>
                <a:ea typeface="Meiryo UI" panose="020B0604030504040204" pitchFamily="50" charset="-128"/>
              </a:rPr>
              <a:t>passive stereo method</a:t>
            </a:r>
            <a:r>
              <a:rPr kumimoji="1" lang="en-US" altLang="ja-JP" sz="2000" b="1" dirty="0">
                <a:latin typeface="Meiryo UI" panose="020B0604030504040204" pitchFamily="50" charset="-128"/>
                <a:ea typeface="Meiryo UI" panose="020B0604030504040204" pitchFamily="50" charset="-128"/>
              </a:rPr>
              <a:t> and </a:t>
            </a:r>
            <a:r>
              <a:rPr kumimoji="1" lang="en-US" altLang="ja-JP" sz="2000" b="1" u="sng" dirty="0">
                <a:latin typeface="Meiryo UI" panose="020B0604030504040204" pitchFamily="50" charset="-128"/>
                <a:ea typeface="Meiryo UI" panose="020B0604030504040204" pitchFamily="50" charset="-128"/>
              </a:rPr>
              <a:t>Depth from Focus</a:t>
            </a:r>
            <a:r>
              <a:rPr kumimoji="1" lang="en-US" altLang="ja-JP" sz="2000" b="1" dirty="0">
                <a:latin typeface="Meiryo UI" panose="020B0604030504040204" pitchFamily="50" charset="-128"/>
                <a:ea typeface="Meiryo UI" panose="020B0604030504040204" pitchFamily="50" charset="-128"/>
              </a:rPr>
              <a:t>, improve </a:t>
            </a:r>
            <a:r>
              <a:rPr kumimoji="1" lang="en-US" altLang="ja-JP" sz="2000" b="1" u="sng" dirty="0">
                <a:latin typeface="Meiryo UI" panose="020B0604030504040204" pitchFamily="50" charset="-128"/>
                <a:ea typeface="Meiryo UI" panose="020B0604030504040204" pitchFamily="50" charset="-128"/>
              </a:rPr>
              <a:t>3-D measurement</a:t>
            </a:r>
            <a:endParaRPr kumimoji="1" lang="ja-JP" altLang="en-US" sz="2000" b="1" u="sng" dirty="0">
              <a:latin typeface="Meiryo UI" panose="020B0604030504040204" pitchFamily="50" charset="-128"/>
              <a:ea typeface="Meiryo UI" panose="020B0604030504040204" pitchFamily="50" charset="-128"/>
            </a:endParaRPr>
          </a:p>
        </p:txBody>
      </p:sp>
      <p:sp>
        <p:nvSpPr>
          <p:cNvPr id="117" name="正方形/長方形 116">
            <a:extLst>
              <a:ext uri="{FF2B5EF4-FFF2-40B4-BE49-F238E27FC236}">
                <a16:creationId xmlns:a16="http://schemas.microsoft.com/office/drawing/2014/main" id="{DF10DB34-D4A3-4CFE-A89B-7713CC635BD9}"/>
              </a:ext>
            </a:extLst>
          </p:cNvPr>
          <p:cNvSpPr/>
          <p:nvPr/>
        </p:nvSpPr>
        <p:spPr>
          <a:xfrm>
            <a:off x="409777" y="4897927"/>
            <a:ext cx="4483499" cy="428625"/>
          </a:xfrm>
          <a:prstGeom prst="rect">
            <a:avLst/>
          </a:prstGeom>
          <a:solidFill>
            <a:schemeClr val="bg1"/>
          </a:solidFill>
          <a:ln w="76200">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kumimoji="1" lang="en-US" altLang="ja-JP" sz="2000" b="1" dirty="0">
                <a:solidFill>
                  <a:schemeClr val="accent1"/>
                </a:solidFill>
              </a:rPr>
              <a:t>Objective of this research</a:t>
            </a:r>
            <a:endParaRPr kumimoji="1" lang="ja-JP" altLang="en-US" sz="2000" b="1" dirty="0">
              <a:solidFill>
                <a:schemeClr val="accent1"/>
              </a:solidFill>
            </a:endParaRPr>
          </a:p>
        </p:txBody>
      </p:sp>
    </p:spTree>
    <p:extLst>
      <p:ext uri="{BB962C8B-B14F-4D97-AF65-F5344CB8AC3E}">
        <p14:creationId xmlns:p14="http://schemas.microsoft.com/office/powerpoint/2010/main" val="32049160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Computational Photography</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3</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763000" cy="38168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New field aiming to get all visual information of 3-D scenes</a:t>
            </a:r>
          </a:p>
          <a:p>
            <a:pPr marL="0" indent="0">
              <a:buNone/>
            </a:pPr>
            <a:r>
              <a:rPr lang="ja-JP" altLang="en-US" sz="2400" b="1" dirty="0">
                <a:solidFill>
                  <a:schemeClr val="tx2"/>
                </a:solidFill>
              </a:rPr>
              <a:t>　　　　　　　　                    ：</a:t>
            </a:r>
            <a:r>
              <a:rPr lang="en-US" altLang="ja-JP" sz="2400" b="1" dirty="0">
                <a:solidFill>
                  <a:schemeClr val="tx2"/>
                </a:solidFill>
              </a:rPr>
              <a:t>Computational Photography </a:t>
            </a:r>
            <a:endParaRPr lang="en-US" altLang="ja-JP" sz="2000" dirty="0">
              <a:solidFill>
                <a:schemeClr val="tx2"/>
              </a:solidFill>
            </a:endParaRPr>
          </a:p>
          <a:p>
            <a:pPr>
              <a:lnSpc>
                <a:spcPct val="100000"/>
              </a:lnSpc>
            </a:pPr>
            <a:r>
              <a:rPr lang="en-US" altLang="ja-JP" sz="2000" dirty="0">
                <a:solidFill>
                  <a:schemeClr val="tx2"/>
                </a:solidFill>
              </a:rPr>
              <a:t>History</a:t>
            </a:r>
            <a:r>
              <a:rPr lang="ja-JP" altLang="en-US" sz="2000" dirty="0">
                <a:solidFill>
                  <a:schemeClr val="tx2"/>
                </a:solidFill>
              </a:rPr>
              <a:t>：</a:t>
            </a:r>
            <a:r>
              <a:rPr lang="en-US" altLang="ja-JP" sz="2000" dirty="0">
                <a:solidFill>
                  <a:schemeClr val="tx2"/>
                </a:solidFill>
              </a:rPr>
              <a:t>Appeared in 1990s</a:t>
            </a:r>
            <a:r>
              <a:rPr lang="ja-JP" altLang="en-US" sz="2000" dirty="0">
                <a:solidFill>
                  <a:schemeClr val="tx2"/>
                </a:solidFill>
              </a:rPr>
              <a:t> </a:t>
            </a:r>
            <a:r>
              <a:rPr lang="en-US" altLang="ja-JP" sz="2000" dirty="0">
                <a:solidFill>
                  <a:schemeClr val="tx2"/>
                </a:solidFill>
              </a:rPr>
              <a:t>and</a:t>
            </a:r>
            <a:r>
              <a:rPr lang="ja-JP" altLang="en-US" sz="2000" dirty="0">
                <a:solidFill>
                  <a:schemeClr val="tx2"/>
                </a:solidFill>
              </a:rPr>
              <a:t> </a:t>
            </a:r>
            <a:r>
              <a:rPr lang="en-US" altLang="ja-JP" sz="2000" dirty="0">
                <a:solidFill>
                  <a:schemeClr val="tx2"/>
                </a:solidFill>
              </a:rPr>
              <a:t>drastically</a:t>
            </a:r>
            <a:r>
              <a:rPr lang="ja-JP" altLang="en-US" sz="2000" dirty="0">
                <a:solidFill>
                  <a:schemeClr val="tx2"/>
                </a:solidFill>
              </a:rPr>
              <a:t> </a:t>
            </a:r>
            <a:r>
              <a:rPr lang="en-US" altLang="ja-JP" sz="2000" dirty="0">
                <a:solidFill>
                  <a:schemeClr val="tx2"/>
                </a:solidFill>
              </a:rPr>
              <a:t>has developed</a:t>
            </a:r>
            <a:r>
              <a:rPr lang="ja-JP" altLang="en-US" sz="2000" dirty="0">
                <a:solidFill>
                  <a:schemeClr val="tx2"/>
                </a:solidFill>
              </a:rPr>
              <a:t> </a:t>
            </a:r>
            <a:r>
              <a:rPr lang="en-US" altLang="ja-JP" sz="2000" dirty="0">
                <a:solidFill>
                  <a:schemeClr val="tx2"/>
                </a:solidFill>
              </a:rPr>
              <a:t>in</a:t>
            </a:r>
            <a:r>
              <a:rPr lang="ja-JP" altLang="en-US" sz="2000" dirty="0">
                <a:solidFill>
                  <a:schemeClr val="tx2"/>
                </a:solidFill>
              </a:rPr>
              <a:t> </a:t>
            </a:r>
            <a:r>
              <a:rPr lang="en-US" altLang="ja-JP" sz="2000" dirty="0">
                <a:solidFill>
                  <a:schemeClr val="tx2"/>
                </a:solidFill>
              </a:rPr>
              <a:t>3 decades</a:t>
            </a:r>
          </a:p>
          <a:p>
            <a:pPr>
              <a:lnSpc>
                <a:spcPct val="100000"/>
              </a:lnSpc>
            </a:pPr>
            <a:r>
              <a:rPr lang="en-US" altLang="ja-JP" sz="2000" dirty="0">
                <a:solidFill>
                  <a:schemeClr val="tx2"/>
                </a:solidFill>
              </a:rPr>
              <a:t>Characteristic</a:t>
            </a:r>
            <a:r>
              <a:rPr lang="ja-JP" altLang="en-US" sz="2000" dirty="0">
                <a:solidFill>
                  <a:schemeClr val="tx2"/>
                </a:solidFill>
              </a:rPr>
              <a:t>：</a:t>
            </a:r>
            <a:r>
              <a:rPr lang="en-US" altLang="ja-JP" sz="2000" dirty="0">
                <a:solidFill>
                  <a:schemeClr val="tx2"/>
                </a:solidFill>
              </a:rPr>
              <a:t>Redefine all process of imaging</a:t>
            </a:r>
          </a:p>
          <a:p>
            <a:pPr>
              <a:lnSpc>
                <a:spcPct val="100000"/>
              </a:lnSpc>
            </a:pPr>
            <a:r>
              <a:rPr lang="en-US" altLang="ja-JP" sz="2000" dirty="0">
                <a:solidFill>
                  <a:schemeClr val="tx2"/>
                </a:solidFill>
              </a:rPr>
              <a:t>Advantages</a:t>
            </a:r>
            <a:r>
              <a:rPr lang="ja-JP" altLang="en-US" sz="2000" dirty="0">
                <a:solidFill>
                  <a:schemeClr val="tx2"/>
                </a:solidFill>
              </a:rPr>
              <a:t>：</a:t>
            </a:r>
            <a:r>
              <a:rPr lang="en-US" altLang="ja-JP" sz="2000" dirty="0">
                <a:solidFill>
                  <a:schemeClr val="tx2"/>
                </a:solidFill>
              </a:rPr>
              <a:t>Adding to visual information from digital camera, we can </a:t>
            </a:r>
          </a:p>
          <a:p>
            <a:pPr marL="0" indent="0">
              <a:lnSpc>
                <a:spcPct val="100000"/>
              </a:lnSpc>
              <a:buNone/>
            </a:pPr>
            <a:r>
              <a:rPr lang="en-US" altLang="ja-JP" sz="2000" dirty="0">
                <a:solidFill>
                  <a:schemeClr val="tx2"/>
                </a:solidFill>
              </a:rPr>
              <a:t>                           get </a:t>
            </a:r>
            <a:r>
              <a:rPr lang="en-US" altLang="ja-JP" sz="2000" b="1" dirty="0">
                <a:solidFill>
                  <a:srgbClr val="FF5050"/>
                </a:solidFill>
              </a:rPr>
              <a:t>depth</a:t>
            </a:r>
            <a:r>
              <a:rPr lang="en-US" altLang="ja-JP" sz="2000" dirty="0">
                <a:solidFill>
                  <a:schemeClr val="tx2"/>
                </a:solidFill>
              </a:rPr>
              <a:t> and extend dynamic range by </a:t>
            </a:r>
            <a:r>
              <a:rPr lang="en-US" altLang="ja-JP" sz="2000" b="1" dirty="0">
                <a:solidFill>
                  <a:srgbClr val="FF5050"/>
                </a:solidFill>
              </a:rPr>
              <a:t>one shot</a:t>
            </a:r>
          </a:p>
        </p:txBody>
      </p:sp>
      <p:grpSp>
        <p:nvGrpSpPr>
          <p:cNvPr id="2" name="グループ化 1">
            <a:extLst>
              <a:ext uri="{FF2B5EF4-FFF2-40B4-BE49-F238E27FC236}">
                <a16:creationId xmlns:a16="http://schemas.microsoft.com/office/drawing/2014/main" id="{0EA8BD5E-1A76-4C67-990A-80DADCFF0331}"/>
              </a:ext>
            </a:extLst>
          </p:cNvPr>
          <p:cNvGrpSpPr/>
          <p:nvPr/>
        </p:nvGrpSpPr>
        <p:grpSpPr>
          <a:xfrm>
            <a:off x="711050" y="3713616"/>
            <a:ext cx="8622042" cy="3324317"/>
            <a:chOff x="761850" y="3713616"/>
            <a:chExt cx="8622042" cy="3324317"/>
          </a:xfrm>
        </p:grpSpPr>
        <p:sp>
          <p:nvSpPr>
            <p:cNvPr id="63" name="矢印: 右 62">
              <a:extLst>
                <a:ext uri="{FF2B5EF4-FFF2-40B4-BE49-F238E27FC236}">
                  <a16:creationId xmlns:a16="http://schemas.microsoft.com/office/drawing/2014/main" id="{91E59298-459C-4779-A9A4-A8F519E63288}"/>
                </a:ext>
              </a:extLst>
            </p:cNvPr>
            <p:cNvSpPr/>
            <p:nvPr/>
          </p:nvSpPr>
          <p:spPr>
            <a:xfrm>
              <a:off x="1113179" y="3713616"/>
              <a:ext cx="7163575" cy="564154"/>
            </a:xfrm>
            <a:prstGeom prst="rightArrow">
              <a:avLst>
                <a:gd name="adj1" fmla="val 50000"/>
                <a:gd name="adj2" fmla="val 45883"/>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ja-JP" b="1" dirty="0"/>
                <a:t>Field of Computational Photography</a:t>
              </a:r>
              <a:endParaRPr kumimoji="1" lang="ja-JP" altLang="en-US" b="1" dirty="0"/>
            </a:p>
          </p:txBody>
        </p:sp>
        <p:cxnSp>
          <p:nvCxnSpPr>
            <p:cNvPr id="64" name="直線コネクタ 63">
              <a:extLst>
                <a:ext uri="{FF2B5EF4-FFF2-40B4-BE49-F238E27FC236}">
                  <a16:creationId xmlns:a16="http://schemas.microsoft.com/office/drawing/2014/main" id="{D7C8FE3C-DC97-464B-AA97-EA7F6CAD6616}"/>
                </a:ext>
              </a:extLst>
            </p:cNvPr>
            <p:cNvCxnSpPr>
              <a:cxnSpLocks/>
            </p:cNvCxnSpPr>
            <p:nvPr/>
          </p:nvCxnSpPr>
          <p:spPr>
            <a:xfrm flipH="1">
              <a:off x="1331771" y="5884375"/>
              <a:ext cx="1881418" cy="736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C16C991E-92F7-46D8-B7A0-63566E3FFB18}"/>
                </a:ext>
              </a:extLst>
            </p:cNvPr>
            <p:cNvCxnSpPr>
              <a:cxnSpLocks/>
            </p:cNvCxnSpPr>
            <p:nvPr/>
          </p:nvCxnSpPr>
          <p:spPr>
            <a:xfrm flipH="1">
              <a:off x="1323334" y="6251181"/>
              <a:ext cx="1889855" cy="7012"/>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BCEB7A2E-F075-4E08-AC4C-406E4CA33421}"/>
                </a:ext>
              </a:extLst>
            </p:cNvPr>
            <p:cNvCxnSpPr>
              <a:cxnSpLocks/>
              <a:stCxn id="70" idx="0"/>
              <a:endCxn id="110" idx="7"/>
            </p:cNvCxnSpPr>
            <p:nvPr/>
          </p:nvCxnSpPr>
          <p:spPr>
            <a:xfrm flipH="1">
              <a:off x="1331771" y="4879733"/>
              <a:ext cx="1881418" cy="736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AF503C4C-65E0-4E33-A4F4-F004756D8009}"/>
                </a:ext>
              </a:extLst>
            </p:cNvPr>
            <p:cNvCxnSpPr>
              <a:cxnSpLocks/>
            </p:cNvCxnSpPr>
            <p:nvPr/>
          </p:nvCxnSpPr>
          <p:spPr>
            <a:xfrm flipH="1">
              <a:off x="1331771" y="5204472"/>
              <a:ext cx="1881418" cy="7367"/>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68" name="グループ化 67">
              <a:extLst>
                <a:ext uri="{FF2B5EF4-FFF2-40B4-BE49-F238E27FC236}">
                  <a16:creationId xmlns:a16="http://schemas.microsoft.com/office/drawing/2014/main" id="{8B88D859-DA85-4885-A42C-0E080BB8961B}"/>
                </a:ext>
              </a:extLst>
            </p:cNvPr>
            <p:cNvGrpSpPr/>
            <p:nvPr/>
          </p:nvGrpSpPr>
          <p:grpSpPr>
            <a:xfrm>
              <a:off x="1526947" y="4590420"/>
              <a:ext cx="3372483" cy="1975556"/>
              <a:chOff x="1128889" y="2968977"/>
              <a:chExt cx="3372483" cy="1975556"/>
            </a:xfrm>
          </p:grpSpPr>
          <p:sp>
            <p:nvSpPr>
              <p:cNvPr id="69" name="円弧 68">
                <a:extLst>
                  <a:ext uri="{FF2B5EF4-FFF2-40B4-BE49-F238E27FC236}">
                    <a16:creationId xmlns:a16="http://schemas.microsoft.com/office/drawing/2014/main" id="{8BF217B5-ECE0-42B9-AA0F-90F99859C525}"/>
                  </a:ext>
                </a:extLst>
              </p:cNvPr>
              <p:cNvSpPr/>
              <p:nvPr/>
            </p:nvSpPr>
            <p:spPr>
              <a:xfrm rot="2700000">
                <a:off x="1128889" y="2968978"/>
                <a:ext cx="1975555" cy="1975555"/>
              </a:xfrm>
              <a:prstGeom prst="arc">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sp>
            <p:nvSpPr>
              <p:cNvPr id="70" name="円弧 69">
                <a:extLst>
                  <a:ext uri="{FF2B5EF4-FFF2-40B4-BE49-F238E27FC236}">
                    <a16:creationId xmlns:a16="http://schemas.microsoft.com/office/drawing/2014/main" id="{34B75925-6510-44F7-89BA-4C8A943D6972}"/>
                  </a:ext>
                </a:extLst>
              </p:cNvPr>
              <p:cNvSpPr/>
              <p:nvPr/>
            </p:nvSpPr>
            <p:spPr>
              <a:xfrm rot="18900000" flipH="1">
                <a:off x="2525817" y="2968977"/>
                <a:ext cx="1975555" cy="1975555"/>
              </a:xfrm>
              <a:prstGeom prst="arc">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grpSp>
        <p:sp>
          <p:nvSpPr>
            <p:cNvPr id="71" name="コンテンツ プレースホルダー 2">
              <a:extLst>
                <a:ext uri="{FF2B5EF4-FFF2-40B4-BE49-F238E27FC236}">
                  <a16:creationId xmlns:a16="http://schemas.microsoft.com/office/drawing/2014/main" id="{07C4B2A1-DEEE-4C46-A67D-404815664401}"/>
                </a:ext>
              </a:extLst>
            </p:cNvPr>
            <p:cNvSpPr txBox="1">
              <a:spLocks/>
            </p:cNvSpPr>
            <p:nvPr/>
          </p:nvSpPr>
          <p:spPr>
            <a:xfrm>
              <a:off x="2930582" y="6450202"/>
              <a:ext cx="3943350" cy="43733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Sensor</a:t>
              </a:r>
            </a:p>
          </p:txBody>
        </p:sp>
        <p:sp>
          <p:nvSpPr>
            <p:cNvPr id="72" name="コンテンツ プレースホルダー 2">
              <a:extLst>
                <a:ext uri="{FF2B5EF4-FFF2-40B4-BE49-F238E27FC236}">
                  <a16:creationId xmlns:a16="http://schemas.microsoft.com/office/drawing/2014/main" id="{4F7E95C4-2D69-4724-8D7A-61B8D21F41EA}"/>
                </a:ext>
              </a:extLst>
            </p:cNvPr>
            <p:cNvSpPr txBox="1">
              <a:spLocks/>
            </p:cNvSpPr>
            <p:nvPr/>
          </p:nvSpPr>
          <p:spPr>
            <a:xfrm>
              <a:off x="5319892" y="6460600"/>
              <a:ext cx="4064000" cy="57733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Processing </a:t>
              </a:r>
              <a:r>
                <a:rPr lang="ja-JP" altLang="en-US" sz="1800" b="1" dirty="0">
                  <a:solidFill>
                    <a:schemeClr val="tx2"/>
                  </a:solidFill>
                </a:rPr>
                <a:t>→ </a:t>
              </a:r>
              <a:r>
                <a:rPr lang="en-US" altLang="ja-JP" sz="1800" b="1" dirty="0">
                  <a:solidFill>
                    <a:schemeClr val="tx2"/>
                  </a:solidFill>
                </a:rPr>
                <a:t>Image</a:t>
              </a:r>
            </a:p>
          </p:txBody>
        </p:sp>
        <p:sp>
          <p:nvSpPr>
            <p:cNvPr id="73" name="コンテンツ プレースホルダー 2">
              <a:extLst>
                <a:ext uri="{FF2B5EF4-FFF2-40B4-BE49-F238E27FC236}">
                  <a16:creationId xmlns:a16="http://schemas.microsoft.com/office/drawing/2014/main" id="{A6110F5D-7C63-4821-8584-47F3C5B6595B}"/>
                </a:ext>
              </a:extLst>
            </p:cNvPr>
            <p:cNvSpPr txBox="1">
              <a:spLocks/>
            </p:cNvSpPr>
            <p:nvPr/>
          </p:nvSpPr>
          <p:spPr>
            <a:xfrm>
              <a:off x="2682370" y="6462937"/>
              <a:ext cx="110353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Lens</a:t>
              </a:r>
            </a:p>
          </p:txBody>
        </p:sp>
        <p:grpSp>
          <p:nvGrpSpPr>
            <p:cNvPr id="74" name="グループ化 73">
              <a:extLst>
                <a:ext uri="{FF2B5EF4-FFF2-40B4-BE49-F238E27FC236}">
                  <a16:creationId xmlns:a16="http://schemas.microsoft.com/office/drawing/2014/main" id="{E8C1AFE3-7DD5-4F9C-B2DF-60C964D54A6E}"/>
                </a:ext>
              </a:extLst>
            </p:cNvPr>
            <p:cNvGrpSpPr/>
            <p:nvPr/>
          </p:nvGrpSpPr>
          <p:grpSpPr>
            <a:xfrm>
              <a:off x="6705509" y="5134362"/>
              <a:ext cx="1269648" cy="952236"/>
              <a:chOff x="7309480" y="2677685"/>
              <a:chExt cx="720000" cy="540000"/>
            </a:xfrm>
          </p:grpSpPr>
          <p:sp>
            <p:nvSpPr>
              <p:cNvPr id="75" name="正方形/長方形 74">
                <a:extLst>
                  <a:ext uri="{FF2B5EF4-FFF2-40B4-BE49-F238E27FC236}">
                    <a16:creationId xmlns:a16="http://schemas.microsoft.com/office/drawing/2014/main" id="{AA7C4B31-4C74-42BF-A2E1-DBDFBD681FD8}"/>
                  </a:ext>
                </a:extLst>
              </p:cNvPr>
              <p:cNvSpPr/>
              <p:nvPr/>
            </p:nvSpPr>
            <p:spPr>
              <a:xfrm>
                <a:off x="7309480" y="2677685"/>
                <a:ext cx="720000" cy="540000"/>
              </a:xfrm>
              <a:prstGeom prst="rect">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2"/>
                  </a:solidFill>
                </a:endParaRPr>
              </a:p>
            </p:txBody>
          </p:sp>
          <p:grpSp>
            <p:nvGrpSpPr>
              <p:cNvPr id="76" name="グループ化 75">
                <a:extLst>
                  <a:ext uri="{FF2B5EF4-FFF2-40B4-BE49-F238E27FC236}">
                    <a16:creationId xmlns:a16="http://schemas.microsoft.com/office/drawing/2014/main" id="{1FFC17EA-B42D-42B0-9E73-1CD5424D87BA}"/>
                  </a:ext>
                </a:extLst>
              </p:cNvPr>
              <p:cNvGrpSpPr>
                <a:grpSpLocks noChangeAspect="1"/>
              </p:cNvGrpSpPr>
              <p:nvPr/>
            </p:nvGrpSpPr>
            <p:grpSpPr>
              <a:xfrm>
                <a:off x="7624867" y="2768616"/>
                <a:ext cx="89225" cy="401152"/>
                <a:chOff x="1242270" y="2856135"/>
                <a:chExt cx="311150" cy="1398919"/>
              </a:xfrm>
            </p:grpSpPr>
            <p:sp>
              <p:nvSpPr>
                <p:cNvPr id="77" name="正方形/長方形 76">
                  <a:extLst>
                    <a:ext uri="{FF2B5EF4-FFF2-40B4-BE49-F238E27FC236}">
                      <a16:creationId xmlns:a16="http://schemas.microsoft.com/office/drawing/2014/main" id="{5D2DA855-7938-4705-BCE5-1C91509D0C0F}"/>
                    </a:ext>
                  </a:extLst>
                </p:cNvPr>
                <p:cNvSpPr/>
                <p:nvPr/>
              </p:nvSpPr>
              <p:spPr>
                <a:xfrm>
                  <a:off x="1302265" y="3258103"/>
                  <a:ext cx="179972" cy="99695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8" name="涙形 77">
                  <a:extLst>
                    <a:ext uri="{FF2B5EF4-FFF2-40B4-BE49-F238E27FC236}">
                      <a16:creationId xmlns:a16="http://schemas.microsoft.com/office/drawing/2014/main" id="{FC484288-4EB4-46E4-BFA5-FC760F7707D9}"/>
                    </a:ext>
                  </a:extLst>
                </p:cNvPr>
                <p:cNvSpPr/>
                <p:nvPr/>
              </p:nvSpPr>
              <p:spPr>
                <a:xfrm rot="18900000">
                  <a:off x="1242270" y="2856135"/>
                  <a:ext cx="311150" cy="311150"/>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9" name="正方形/長方形 78">
                  <a:extLst>
                    <a:ext uri="{FF2B5EF4-FFF2-40B4-BE49-F238E27FC236}">
                      <a16:creationId xmlns:a16="http://schemas.microsoft.com/office/drawing/2014/main" id="{7AF4F608-7E3B-4C40-9622-956CEE657F09}"/>
                    </a:ext>
                  </a:extLst>
                </p:cNvPr>
                <p:cNvSpPr/>
                <p:nvPr/>
              </p:nvSpPr>
              <p:spPr>
                <a:xfrm>
                  <a:off x="1374987" y="3170577"/>
                  <a:ext cx="45719" cy="87525"/>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0" name="涙形 79">
                  <a:extLst>
                    <a:ext uri="{FF2B5EF4-FFF2-40B4-BE49-F238E27FC236}">
                      <a16:creationId xmlns:a16="http://schemas.microsoft.com/office/drawing/2014/main" id="{47F1D45D-6978-4D27-8C99-15923D89259F}"/>
                    </a:ext>
                  </a:extLst>
                </p:cNvPr>
                <p:cNvSpPr/>
                <p:nvPr/>
              </p:nvSpPr>
              <p:spPr>
                <a:xfrm rot="18900000">
                  <a:off x="1323284" y="3013433"/>
                  <a:ext cx="149121" cy="14912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grpSp>
          <p:nvGrpSpPr>
            <p:cNvPr id="81" name="グループ化 80">
              <a:extLst>
                <a:ext uri="{FF2B5EF4-FFF2-40B4-BE49-F238E27FC236}">
                  <a16:creationId xmlns:a16="http://schemas.microsoft.com/office/drawing/2014/main" id="{586A140D-2782-4833-B4CA-957DCD0CE0D2}"/>
                </a:ext>
              </a:extLst>
            </p:cNvPr>
            <p:cNvGrpSpPr/>
            <p:nvPr/>
          </p:nvGrpSpPr>
          <p:grpSpPr>
            <a:xfrm>
              <a:off x="4788048" y="4861384"/>
              <a:ext cx="237276" cy="1430344"/>
              <a:chOff x="6810585" y="2721795"/>
              <a:chExt cx="158045" cy="1656372"/>
            </a:xfrm>
          </p:grpSpPr>
          <p:sp>
            <p:nvSpPr>
              <p:cNvPr id="82" name="正方形/長方形 81">
                <a:extLst>
                  <a:ext uri="{FF2B5EF4-FFF2-40B4-BE49-F238E27FC236}">
                    <a16:creationId xmlns:a16="http://schemas.microsoft.com/office/drawing/2014/main" id="{F16BA21B-5211-4AE5-A2BD-8A4661B1AB40}"/>
                  </a:ext>
                </a:extLst>
              </p:cNvPr>
              <p:cNvSpPr/>
              <p:nvPr/>
            </p:nvSpPr>
            <p:spPr>
              <a:xfrm>
                <a:off x="6810585" y="2721795"/>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3" name="正方形/長方形 82">
                <a:extLst>
                  <a:ext uri="{FF2B5EF4-FFF2-40B4-BE49-F238E27FC236}">
                    <a16:creationId xmlns:a16="http://schemas.microsoft.com/office/drawing/2014/main" id="{1EFB55C4-52B1-4051-8A54-2A999281EEE7}"/>
                  </a:ext>
                </a:extLst>
              </p:cNvPr>
              <p:cNvSpPr/>
              <p:nvPr/>
            </p:nvSpPr>
            <p:spPr>
              <a:xfrm>
                <a:off x="6810585" y="2802228"/>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4" name="正方形/長方形 83">
                <a:extLst>
                  <a:ext uri="{FF2B5EF4-FFF2-40B4-BE49-F238E27FC236}">
                    <a16:creationId xmlns:a16="http://schemas.microsoft.com/office/drawing/2014/main" id="{A3ECD411-764D-4B29-B089-4331034D3D33}"/>
                  </a:ext>
                </a:extLst>
              </p:cNvPr>
              <p:cNvSpPr/>
              <p:nvPr/>
            </p:nvSpPr>
            <p:spPr>
              <a:xfrm>
                <a:off x="6810585" y="2880784"/>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5" name="正方形/長方形 84">
                <a:extLst>
                  <a:ext uri="{FF2B5EF4-FFF2-40B4-BE49-F238E27FC236}">
                    <a16:creationId xmlns:a16="http://schemas.microsoft.com/office/drawing/2014/main" id="{CCF6E6D4-83B9-491E-BB30-F18F2D638EBA}"/>
                  </a:ext>
                </a:extLst>
              </p:cNvPr>
              <p:cNvSpPr/>
              <p:nvPr/>
            </p:nvSpPr>
            <p:spPr>
              <a:xfrm>
                <a:off x="6810585" y="2959340"/>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6" name="正方形/長方形 85">
                <a:extLst>
                  <a:ext uri="{FF2B5EF4-FFF2-40B4-BE49-F238E27FC236}">
                    <a16:creationId xmlns:a16="http://schemas.microsoft.com/office/drawing/2014/main" id="{4383C21D-1783-4F27-8A7D-0BF19624F091}"/>
                  </a:ext>
                </a:extLst>
              </p:cNvPr>
              <p:cNvSpPr/>
              <p:nvPr/>
            </p:nvSpPr>
            <p:spPr>
              <a:xfrm>
                <a:off x="6810585" y="3037896"/>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7" name="正方形/長方形 86">
                <a:extLst>
                  <a:ext uri="{FF2B5EF4-FFF2-40B4-BE49-F238E27FC236}">
                    <a16:creationId xmlns:a16="http://schemas.microsoft.com/office/drawing/2014/main" id="{456A7ACE-5D0F-4D70-9CFE-367527DA0800}"/>
                  </a:ext>
                </a:extLst>
              </p:cNvPr>
              <p:cNvSpPr/>
              <p:nvPr/>
            </p:nvSpPr>
            <p:spPr>
              <a:xfrm>
                <a:off x="6810585" y="3116452"/>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8" name="正方形/長方形 87">
                <a:extLst>
                  <a:ext uri="{FF2B5EF4-FFF2-40B4-BE49-F238E27FC236}">
                    <a16:creationId xmlns:a16="http://schemas.microsoft.com/office/drawing/2014/main" id="{C9687AE0-DECB-4C79-889D-AEEB7515C6AF}"/>
                  </a:ext>
                </a:extLst>
              </p:cNvPr>
              <p:cNvSpPr/>
              <p:nvPr/>
            </p:nvSpPr>
            <p:spPr>
              <a:xfrm>
                <a:off x="6810585" y="3193313"/>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9" name="正方形/長方形 88">
                <a:extLst>
                  <a:ext uri="{FF2B5EF4-FFF2-40B4-BE49-F238E27FC236}">
                    <a16:creationId xmlns:a16="http://schemas.microsoft.com/office/drawing/2014/main" id="{2CC8CD46-F109-4F0D-ACDF-AC42129B8EFF}"/>
                  </a:ext>
                </a:extLst>
              </p:cNvPr>
              <p:cNvSpPr/>
              <p:nvPr/>
            </p:nvSpPr>
            <p:spPr>
              <a:xfrm>
                <a:off x="6810585" y="3273746"/>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0" name="正方形/長方形 89">
                <a:extLst>
                  <a:ext uri="{FF2B5EF4-FFF2-40B4-BE49-F238E27FC236}">
                    <a16:creationId xmlns:a16="http://schemas.microsoft.com/office/drawing/2014/main" id="{86670C14-ACED-4B7A-9E39-257EE5BF7732}"/>
                  </a:ext>
                </a:extLst>
              </p:cNvPr>
              <p:cNvSpPr/>
              <p:nvPr/>
            </p:nvSpPr>
            <p:spPr>
              <a:xfrm>
                <a:off x="6810585" y="3352302"/>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1" name="正方形/長方形 90">
                <a:extLst>
                  <a:ext uri="{FF2B5EF4-FFF2-40B4-BE49-F238E27FC236}">
                    <a16:creationId xmlns:a16="http://schemas.microsoft.com/office/drawing/2014/main" id="{A008950F-B466-4BAB-BCA9-34DFE966E05D}"/>
                  </a:ext>
                </a:extLst>
              </p:cNvPr>
              <p:cNvSpPr/>
              <p:nvPr/>
            </p:nvSpPr>
            <p:spPr>
              <a:xfrm>
                <a:off x="6810585" y="3430858"/>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2" name="正方形/長方形 91">
                <a:extLst>
                  <a:ext uri="{FF2B5EF4-FFF2-40B4-BE49-F238E27FC236}">
                    <a16:creationId xmlns:a16="http://schemas.microsoft.com/office/drawing/2014/main" id="{45A06336-8BF3-4CCA-8216-F27EB5EF03BA}"/>
                  </a:ext>
                </a:extLst>
              </p:cNvPr>
              <p:cNvSpPr/>
              <p:nvPr/>
            </p:nvSpPr>
            <p:spPr>
              <a:xfrm>
                <a:off x="6810585" y="3509414"/>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3" name="正方形/長方形 92">
                <a:extLst>
                  <a:ext uri="{FF2B5EF4-FFF2-40B4-BE49-F238E27FC236}">
                    <a16:creationId xmlns:a16="http://schemas.microsoft.com/office/drawing/2014/main" id="{AD90039E-D325-4FFB-9436-4A3C3DCD2357}"/>
                  </a:ext>
                </a:extLst>
              </p:cNvPr>
              <p:cNvSpPr/>
              <p:nvPr/>
            </p:nvSpPr>
            <p:spPr>
              <a:xfrm>
                <a:off x="6810585" y="3587970"/>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4" name="正方形/長方形 93">
                <a:extLst>
                  <a:ext uri="{FF2B5EF4-FFF2-40B4-BE49-F238E27FC236}">
                    <a16:creationId xmlns:a16="http://schemas.microsoft.com/office/drawing/2014/main" id="{56BF6924-9483-4C94-912A-A55F89D51F6A}"/>
                  </a:ext>
                </a:extLst>
              </p:cNvPr>
              <p:cNvSpPr/>
              <p:nvPr/>
            </p:nvSpPr>
            <p:spPr>
              <a:xfrm>
                <a:off x="6810585" y="3669104"/>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5" name="正方形/長方形 94">
                <a:extLst>
                  <a:ext uri="{FF2B5EF4-FFF2-40B4-BE49-F238E27FC236}">
                    <a16:creationId xmlns:a16="http://schemas.microsoft.com/office/drawing/2014/main" id="{3BB485EE-D2F5-421A-895A-A4CF0877C245}"/>
                  </a:ext>
                </a:extLst>
              </p:cNvPr>
              <p:cNvSpPr/>
              <p:nvPr/>
            </p:nvSpPr>
            <p:spPr>
              <a:xfrm>
                <a:off x="6810585" y="3749537"/>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6" name="正方形/長方形 95">
                <a:extLst>
                  <a:ext uri="{FF2B5EF4-FFF2-40B4-BE49-F238E27FC236}">
                    <a16:creationId xmlns:a16="http://schemas.microsoft.com/office/drawing/2014/main" id="{6679B97E-E964-4E36-95A0-1F8FD992058D}"/>
                  </a:ext>
                </a:extLst>
              </p:cNvPr>
              <p:cNvSpPr/>
              <p:nvPr/>
            </p:nvSpPr>
            <p:spPr>
              <a:xfrm>
                <a:off x="6810585" y="3828093"/>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7" name="正方形/長方形 96">
                <a:extLst>
                  <a:ext uri="{FF2B5EF4-FFF2-40B4-BE49-F238E27FC236}">
                    <a16:creationId xmlns:a16="http://schemas.microsoft.com/office/drawing/2014/main" id="{2B561516-0D1B-4642-A816-EB79E483D247}"/>
                  </a:ext>
                </a:extLst>
              </p:cNvPr>
              <p:cNvSpPr/>
              <p:nvPr/>
            </p:nvSpPr>
            <p:spPr>
              <a:xfrm>
                <a:off x="6810585" y="3906649"/>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8" name="正方形/長方形 97">
                <a:extLst>
                  <a:ext uri="{FF2B5EF4-FFF2-40B4-BE49-F238E27FC236}">
                    <a16:creationId xmlns:a16="http://schemas.microsoft.com/office/drawing/2014/main" id="{831079CC-13F3-443C-B0F4-8E3742A291CC}"/>
                  </a:ext>
                </a:extLst>
              </p:cNvPr>
              <p:cNvSpPr/>
              <p:nvPr/>
            </p:nvSpPr>
            <p:spPr>
              <a:xfrm>
                <a:off x="6810585" y="3985205"/>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9" name="正方形/長方形 98">
                <a:extLst>
                  <a:ext uri="{FF2B5EF4-FFF2-40B4-BE49-F238E27FC236}">
                    <a16:creationId xmlns:a16="http://schemas.microsoft.com/office/drawing/2014/main" id="{E68CCBAC-477A-430C-B1EF-2952D4F7BA16}"/>
                  </a:ext>
                </a:extLst>
              </p:cNvPr>
              <p:cNvSpPr/>
              <p:nvPr/>
            </p:nvSpPr>
            <p:spPr>
              <a:xfrm>
                <a:off x="6810585" y="4063761"/>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0" name="正方形/長方形 99">
                <a:extLst>
                  <a:ext uri="{FF2B5EF4-FFF2-40B4-BE49-F238E27FC236}">
                    <a16:creationId xmlns:a16="http://schemas.microsoft.com/office/drawing/2014/main" id="{E1DC0CA2-E239-4374-8AFB-AB282E5572F3}"/>
                  </a:ext>
                </a:extLst>
              </p:cNvPr>
              <p:cNvSpPr/>
              <p:nvPr/>
            </p:nvSpPr>
            <p:spPr>
              <a:xfrm>
                <a:off x="6810585" y="4140622"/>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1" name="正方形/長方形 100">
                <a:extLst>
                  <a:ext uri="{FF2B5EF4-FFF2-40B4-BE49-F238E27FC236}">
                    <a16:creationId xmlns:a16="http://schemas.microsoft.com/office/drawing/2014/main" id="{B1801D62-94D4-40EC-ABC7-7B1BED8049B0}"/>
                  </a:ext>
                </a:extLst>
              </p:cNvPr>
              <p:cNvSpPr/>
              <p:nvPr/>
            </p:nvSpPr>
            <p:spPr>
              <a:xfrm>
                <a:off x="6810585" y="4221055"/>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2" name="正方形/長方形 101">
                <a:extLst>
                  <a:ext uri="{FF2B5EF4-FFF2-40B4-BE49-F238E27FC236}">
                    <a16:creationId xmlns:a16="http://schemas.microsoft.com/office/drawing/2014/main" id="{2DD958DD-3A71-422A-8E8A-C0FA087FCDC9}"/>
                  </a:ext>
                </a:extLst>
              </p:cNvPr>
              <p:cNvSpPr/>
              <p:nvPr/>
            </p:nvSpPr>
            <p:spPr>
              <a:xfrm>
                <a:off x="6810585" y="4299611"/>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103" name="コンテンツ プレースホルダー 2">
              <a:extLst>
                <a:ext uri="{FF2B5EF4-FFF2-40B4-BE49-F238E27FC236}">
                  <a16:creationId xmlns:a16="http://schemas.microsoft.com/office/drawing/2014/main" id="{21EED1D0-F678-469D-8332-276D4CA3104E}"/>
                </a:ext>
              </a:extLst>
            </p:cNvPr>
            <p:cNvSpPr txBox="1">
              <a:spLocks/>
            </p:cNvSpPr>
            <p:nvPr/>
          </p:nvSpPr>
          <p:spPr>
            <a:xfrm>
              <a:off x="761850" y="6462937"/>
              <a:ext cx="110353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Object</a:t>
              </a:r>
            </a:p>
          </p:txBody>
        </p:sp>
        <p:cxnSp>
          <p:nvCxnSpPr>
            <p:cNvPr id="104" name="直線コネクタ 103">
              <a:extLst>
                <a:ext uri="{FF2B5EF4-FFF2-40B4-BE49-F238E27FC236}">
                  <a16:creationId xmlns:a16="http://schemas.microsoft.com/office/drawing/2014/main" id="{17126986-3C5E-4E13-B922-CF86D2C93203}"/>
                </a:ext>
              </a:extLst>
            </p:cNvPr>
            <p:cNvCxnSpPr>
              <a:stCxn id="70" idx="0"/>
              <a:endCxn id="92" idx="1"/>
            </p:cNvCxnSpPr>
            <p:nvPr/>
          </p:nvCxnSpPr>
          <p:spPr>
            <a:xfrm>
              <a:off x="3213189" y="4879733"/>
              <a:ext cx="1574859" cy="69571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5" name="直線コネクタ 104">
              <a:extLst>
                <a:ext uri="{FF2B5EF4-FFF2-40B4-BE49-F238E27FC236}">
                  <a16:creationId xmlns:a16="http://schemas.microsoft.com/office/drawing/2014/main" id="{67302477-1053-4FEA-B60B-7588DCBEB592}"/>
                </a:ext>
              </a:extLst>
            </p:cNvPr>
            <p:cNvCxnSpPr>
              <a:stCxn id="70" idx="2"/>
              <a:endCxn id="92" idx="1"/>
            </p:cNvCxnSpPr>
            <p:nvPr/>
          </p:nvCxnSpPr>
          <p:spPr>
            <a:xfrm flipV="1">
              <a:off x="3213189" y="5575443"/>
              <a:ext cx="1574859" cy="701219"/>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6" name="直線コネクタ 105">
              <a:extLst>
                <a:ext uri="{FF2B5EF4-FFF2-40B4-BE49-F238E27FC236}">
                  <a16:creationId xmlns:a16="http://schemas.microsoft.com/office/drawing/2014/main" id="{9D4DCEDC-29E3-4C12-936B-C45ED3B246F4}"/>
                </a:ext>
              </a:extLst>
            </p:cNvPr>
            <p:cNvCxnSpPr>
              <a:cxnSpLocks/>
              <a:endCxn id="92" idx="1"/>
            </p:cNvCxnSpPr>
            <p:nvPr/>
          </p:nvCxnSpPr>
          <p:spPr>
            <a:xfrm>
              <a:off x="3213189" y="5202186"/>
              <a:ext cx="1574859" cy="37325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7" name="直線コネクタ 106">
              <a:extLst>
                <a:ext uri="{FF2B5EF4-FFF2-40B4-BE49-F238E27FC236}">
                  <a16:creationId xmlns:a16="http://schemas.microsoft.com/office/drawing/2014/main" id="{B0A8FF59-50B1-46D9-8550-38BC52A69E29}"/>
                </a:ext>
              </a:extLst>
            </p:cNvPr>
            <p:cNvCxnSpPr>
              <a:cxnSpLocks/>
              <a:endCxn id="92" idx="1"/>
            </p:cNvCxnSpPr>
            <p:nvPr/>
          </p:nvCxnSpPr>
          <p:spPr>
            <a:xfrm flipV="1">
              <a:off x="3213189" y="5575443"/>
              <a:ext cx="1574859" cy="307489"/>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108" name="グループ化 107">
              <a:extLst>
                <a:ext uri="{FF2B5EF4-FFF2-40B4-BE49-F238E27FC236}">
                  <a16:creationId xmlns:a16="http://schemas.microsoft.com/office/drawing/2014/main" id="{FDEEFD0D-5852-490A-8CDB-BBA9629C8159}"/>
                </a:ext>
              </a:extLst>
            </p:cNvPr>
            <p:cNvGrpSpPr/>
            <p:nvPr/>
          </p:nvGrpSpPr>
          <p:grpSpPr>
            <a:xfrm>
              <a:off x="1180062" y="5042580"/>
              <a:ext cx="286544" cy="1215614"/>
              <a:chOff x="1365800" y="4646917"/>
              <a:chExt cx="286544" cy="1215614"/>
            </a:xfrm>
          </p:grpSpPr>
          <p:sp>
            <p:nvSpPr>
              <p:cNvPr id="109" name="正方形/長方形 108">
                <a:extLst>
                  <a:ext uri="{FF2B5EF4-FFF2-40B4-BE49-F238E27FC236}">
                    <a16:creationId xmlns:a16="http://schemas.microsoft.com/office/drawing/2014/main" id="{DC8EE1C3-4D81-4278-A800-7F69D4F426AE}"/>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0" name="涙形 109">
                <a:extLst>
                  <a:ext uri="{FF2B5EF4-FFF2-40B4-BE49-F238E27FC236}">
                    <a16:creationId xmlns:a16="http://schemas.microsoft.com/office/drawing/2014/main" id="{ADD875A2-F3BF-4C06-B00C-F75E3B3DADF8}"/>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1" name="正方形/長方形 110">
                <a:extLst>
                  <a:ext uri="{FF2B5EF4-FFF2-40B4-BE49-F238E27FC236}">
                    <a16:creationId xmlns:a16="http://schemas.microsoft.com/office/drawing/2014/main" id="{DA87D714-A76F-4270-A4B9-06C340C5155E}"/>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2" name="涙形 111">
                <a:extLst>
                  <a:ext uri="{FF2B5EF4-FFF2-40B4-BE49-F238E27FC236}">
                    <a16:creationId xmlns:a16="http://schemas.microsoft.com/office/drawing/2014/main" id="{81606A09-DE9E-4E08-8D2C-41890221824F}"/>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114" name="右中かっこ 113">
              <a:extLst>
                <a:ext uri="{FF2B5EF4-FFF2-40B4-BE49-F238E27FC236}">
                  <a16:creationId xmlns:a16="http://schemas.microsoft.com/office/drawing/2014/main" id="{FEA05175-EEA3-4DDF-AD6D-3FD99E74B99F}"/>
                </a:ext>
              </a:extLst>
            </p:cNvPr>
            <p:cNvSpPr/>
            <p:nvPr/>
          </p:nvSpPr>
          <p:spPr>
            <a:xfrm>
              <a:off x="5682890" y="4861384"/>
              <a:ext cx="324156" cy="1415278"/>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sp>
          <p:nvSpPr>
            <p:cNvPr id="115" name="矢印: 右 114">
              <a:extLst>
                <a:ext uri="{FF2B5EF4-FFF2-40B4-BE49-F238E27FC236}">
                  <a16:creationId xmlns:a16="http://schemas.microsoft.com/office/drawing/2014/main" id="{755984E8-CD40-48A3-B820-FAE3B57837A0}"/>
                </a:ext>
              </a:extLst>
            </p:cNvPr>
            <p:cNvSpPr/>
            <p:nvPr/>
          </p:nvSpPr>
          <p:spPr>
            <a:xfrm>
              <a:off x="4375665" y="4277106"/>
              <a:ext cx="3927041" cy="569403"/>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kumimoji="1" lang="en-US" altLang="ja-JP" b="1" dirty="0"/>
                <a:t>Field of Conventional Photography</a:t>
              </a:r>
              <a:endParaRPr kumimoji="1" lang="ja-JP" altLang="en-US" b="1" dirty="0"/>
            </a:p>
          </p:txBody>
        </p:sp>
      </p:grpSp>
    </p:spTree>
    <p:extLst>
      <p:ext uri="{BB962C8B-B14F-4D97-AF65-F5344CB8AC3E}">
        <p14:creationId xmlns:p14="http://schemas.microsoft.com/office/powerpoint/2010/main" val="31863019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Light field camera and its characteristic</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4</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300715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Light field camera</a:t>
            </a:r>
            <a:r>
              <a:rPr lang="ja-JP" altLang="en-US" sz="2400" b="1" dirty="0">
                <a:solidFill>
                  <a:schemeClr val="tx2"/>
                </a:solidFill>
              </a:rPr>
              <a:t>：</a:t>
            </a:r>
            <a:r>
              <a:rPr lang="en-US" altLang="ja-JP" sz="2400" b="1" dirty="0" err="1">
                <a:solidFill>
                  <a:schemeClr val="tx2"/>
                </a:solidFill>
              </a:rPr>
              <a:t>Lytro</a:t>
            </a:r>
            <a:r>
              <a:rPr lang="en-US" altLang="ja-JP" sz="2400" b="1" dirty="0">
                <a:solidFill>
                  <a:schemeClr val="tx2"/>
                </a:solidFill>
              </a:rPr>
              <a:t> Illum </a:t>
            </a:r>
          </a:p>
          <a:p>
            <a:r>
              <a:rPr lang="en-US" altLang="ja-JP" sz="2000" dirty="0">
                <a:solidFill>
                  <a:schemeClr val="tx2"/>
                </a:solidFill>
              </a:rPr>
              <a:t>History</a:t>
            </a:r>
            <a:r>
              <a:rPr lang="ja-JP" altLang="en-US" sz="2000" dirty="0">
                <a:solidFill>
                  <a:schemeClr val="tx2"/>
                </a:solidFill>
              </a:rPr>
              <a:t>：</a:t>
            </a:r>
            <a:r>
              <a:rPr lang="en-US" altLang="ja-JP" sz="2000" dirty="0">
                <a:solidFill>
                  <a:schemeClr val="tx2"/>
                </a:solidFill>
              </a:rPr>
              <a:t>A company named </a:t>
            </a:r>
            <a:r>
              <a:rPr lang="en-US" altLang="ja-JP" sz="2000" dirty="0" err="1">
                <a:solidFill>
                  <a:schemeClr val="tx2"/>
                </a:solidFill>
              </a:rPr>
              <a:t>Lytro</a:t>
            </a:r>
            <a:r>
              <a:rPr lang="en-US" altLang="ja-JP" sz="2000" dirty="0">
                <a:solidFill>
                  <a:schemeClr val="tx2"/>
                </a:solidFill>
              </a:rPr>
              <a:t> in the U.S started to sell in 2012</a:t>
            </a:r>
          </a:p>
          <a:p>
            <a:pPr>
              <a:lnSpc>
                <a:spcPct val="100000"/>
              </a:lnSpc>
            </a:pPr>
            <a:r>
              <a:rPr lang="en-US" altLang="ja-JP" sz="2000" dirty="0">
                <a:solidFill>
                  <a:schemeClr val="tx2"/>
                </a:solidFill>
              </a:rPr>
              <a:t>Place </a:t>
            </a:r>
            <a:r>
              <a:rPr lang="en-US" altLang="ja-JP" sz="2000" b="1" dirty="0">
                <a:solidFill>
                  <a:srgbClr val="FF5050"/>
                </a:solidFill>
              </a:rPr>
              <a:t>micro-lens-array</a:t>
            </a:r>
            <a:r>
              <a:rPr lang="en-US" altLang="ja-JP" sz="2000" b="1" dirty="0">
                <a:solidFill>
                  <a:srgbClr val="FF7C80"/>
                </a:solidFill>
              </a:rPr>
              <a:t> </a:t>
            </a:r>
            <a:r>
              <a:rPr lang="en-US" altLang="ja-JP" sz="2000" dirty="0">
                <a:solidFill>
                  <a:schemeClr val="tx2"/>
                </a:solidFill>
              </a:rPr>
              <a:t>between main lens and sensor</a:t>
            </a:r>
          </a:p>
          <a:p>
            <a:pPr>
              <a:lnSpc>
                <a:spcPct val="100000"/>
              </a:lnSpc>
            </a:pPr>
            <a:r>
              <a:rPr lang="en-US" altLang="ja-JP" sz="2000" dirty="0">
                <a:solidFill>
                  <a:schemeClr val="tx2"/>
                </a:solidFill>
              </a:rPr>
              <a:t>Light from object forms an  image on micro-lens-array and is divided into rays on ray sensor</a:t>
            </a:r>
            <a:r>
              <a:rPr lang="ja-JP" altLang="en-US" sz="2000" dirty="0">
                <a:solidFill>
                  <a:schemeClr val="tx2"/>
                </a:solidFill>
              </a:rPr>
              <a:t>　</a:t>
            </a:r>
            <a:endParaRPr lang="en-US" altLang="ja-JP" sz="2000" dirty="0">
              <a:solidFill>
                <a:schemeClr val="tx2"/>
              </a:solidFill>
            </a:endParaRPr>
          </a:p>
          <a:p>
            <a:endParaRPr lang="en-US" altLang="ja-JP" sz="2000" dirty="0">
              <a:solidFill>
                <a:schemeClr val="tx2"/>
              </a:solidFill>
            </a:endParaRPr>
          </a:p>
          <a:p>
            <a:pPr>
              <a:lnSpc>
                <a:spcPct val="100000"/>
              </a:lnSpc>
            </a:pPr>
            <a:endParaRPr lang="en-US" altLang="ja-JP" sz="2000" dirty="0">
              <a:solidFill>
                <a:schemeClr val="tx2"/>
              </a:solidFill>
            </a:endParaRPr>
          </a:p>
        </p:txBody>
      </p:sp>
      <p:pic>
        <p:nvPicPr>
          <p:cNvPr id="3" name="図 2">
            <a:extLst>
              <a:ext uri="{FF2B5EF4-FFF2-40B4-BE49-F238E27FC236}">
                <a16:creationId xmlns:a16="http://schemas.microsoft.com/office/drawing/2014/main" id="{14DA45D0-9FDD-4B74-AACE-772747C514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205" y="3195248"/>
            <a:ext cx="3773196" cy="2828621"/>
          </a:xfrm>
          <a:prstGeom prst="rect">
            <a:avLst/>
          </a:prstGeom>
        </p:spPr>
      </p:pic>
      <p:sp>
        <p:nvSpPr>
          <p:cNvPr id="10" name="コンテンツ プレースホルダー 2">
            <a:extLst>
              <a:ext uri="{FF2B5EF4-FFF2-40B4-BE49-F238E27FC236}">
                <a16:creationId xmlns:a16="http://schemas.microsoft.com/office/drawing/2014/main" id="{FFE9ACB5-EA94-4FB7-B686-62AEC2CE7694}"/>
              </a:ext>
            </a:extLst>
          </p:cNvPr>
          <p:cNvSpPr txBox="1">
            <a:spLocks/>
          </p:cNvSpPr>
          <p:nvPr/>
        </p:nvSpPr>
        <p:spPr>
          <a:xfrm>
            <a:off x="699646" y="6333638"/>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Lytro</a:t>
            </a:r>
            <a:r>
              <a:rPr lang="en-US" altLang="ja-JP" sz="1800" b="1" u="sng" dirty="0">
                <a:solidFill>
                  <a:schemeClr val="tx2"/>
                </a:solidFill>
              </a:rPr>
              <a:t> Illum</a:t>
            </a:r>
          </a:p>
        </p:txBody>
      </p:sp>
      <p:sp>
        <p:nvSpPr>
          <p:cNvPr id="12" name="コンテンツ プレースホルダー 2">
            <a:extLst>
              <a:ext uri="{FF2B5EF4-FFF2-40B4-BE49-F238E27FC236}">
                <a16:creationId xmlns:a16="http://schemas.microsoft.com/office/drawing/2014/main" id="{172262C9-3BCB-4D5A-A261-668C30B324DC}"/>
              </a:ext>
            </a:extLst>
          </p:cNvPr>
          <p:cNvSpPr txBox="1">
            <a:spLocks/>
          </p:cNvSpPr>
          <p:nvPr/>
        </p:nvSpPr>
        <p:spPr>
          <a:xfrm>
            <a:off x="5177725" y="6333638"/>
            <a:ext cx="306692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Structure of </a:t>
            </a:r>
            <a:r>
              <a:rPr lang="en-US" altLang="ja-JP" sz="1800" b="1" u="sng" dirty="0" err="1">
                <a:solidFill>
                  <a:schemeClr val="tx2"/>
                </a:solidFill>
              </a:rPr>
              <a:t>Lytro</a:t>
            </a:r>
            <a:r>
              <a:rPr lang="en-US" altLang="ja-JP" sz="1800" b="1" u="sng" dirty="0">
                <a:solidFill>
                  <a:schemeClr val="tx2"/>
                </a:solidFill>
              </a:rPr>
              <a:t> Illum</a:t>
            </a:r>
          </a:p>
        </p:txBody>
      </p:sp>
      <p:grpSp>
        <p:nvGrpSpPr>
          <p:cNvPr id="271" name="グループ化 270">
            <a:extLst>
              <a:ext uri="{FF2B5EF4-FFF2-40B4-BE49-F238E27FC236}">
                <a16:creationId xmlns:a16="http://schemas.microsoft.com/office/drawing/2014/main" id="{4F6AF410-C904-4665-9CB2-F48D0848F7FD}"/>
              </a:ext>
            </a:extLst>
          </p:cNvPr>
          <p:cNvGrpSpPr>
            <a:grpSpLocks noChangeAspect="1"/>
          </p:cNvGrpSpPr>
          <p:nvPr/>
        </p:nvGrpSpPr>
        <p:grpSpPr>
          <a:xfrm>
            <a:off x="4472797" y="3119334"/>
            <a:ext cx="3834742" cy="2817822"/>
            <a:chOff x="5046956" y="3733863"/>
            <a:chExt cx="2949802" cy="2167555"/>
          </a:xfrm>
        </p:grpSpPr>
        <p:sp>
          <p:nvSpPr>
            <p:cNvPr id="9" name="楕円 8">
              <a:extLst>
                <a:ext uri="{FF2B5EF4-FFF2-40B4-BE49-F238E27FC236}">
                  <a16:creationId xmlns:a16="http://schemas.microsoft.com/office/drawing/2014/main" id="{DBEA9550-E714-480E-9CA3-22208C84178A}"/>
                </a:ext>
              </a:extLst>
            </p:cNvPr>
            <p:cNvSpPr>
              <a:spLocks noChangeAspect="1"/>
            </p:cNvSpPr>
            <p:nvPr/>
          </p:nvSpPr>
          <p:spPr>
            <a:xfrm rot="1800000">
              <a:off x="7490465" y="4688522"/>
              <a:ext cx="506293" cy="1212896"/>
            </a:xfrm>
            <a:prstGeom prst="ellipse">
              <a:avLst/>
            </a:prstGeom>
            <a:solidFill>
              <a:srgbClr val="FFFFFF"/>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1" name="平行四辺形 210">
              <a:extLst>
                <a:ext uri="{FF2B5EF4-FFF2-40B4-BE49-F238E27FC236}">
                  <a16:creationId xmlns:a16="http://schemas.microsoft.com/office/drawing/2014/main" id="{A02B07AE-332F-42C3-A66F-D8206F7C1D6D}"/>
                </a:ext>
              </a:extLst>
            </p:cNvPr>
            <p:cNvSpPr/>
            <p:nvPr/>
          </p:nvSpPr>
          <p:spPr>
            <a:xfrm rot="9900000">
              <a:off x="5046956" y="3942116"/>
              <a:ext cx="1774568" cy="1040981"/>
            </a:xfrm>
            <a:prstGeom prst="parallelogram">
              <a:avLst/>
            </a:prstGeom>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3" name="直線コネクタ 212">
              <a:extLst>
                <a:ext uri="{FF2B5EF4-FFF2-40B4-BE49-F238E27FC236}">
                  <a16:creationId xmlns:a16="http://schemas.microsoft.com/office/drawing/2014/main" id="{A7D47E07-BE29-4F8A-8910-01F3C0320649}"/>
                </a:ext>
              </a:extLst>
            </p:cNvPr>
            <p:cNvCxnSpPr>
              <a:cxnSpLocks/>
            </p:cNvCxnSpPr>
            <p:nvPr/>
          </p:nvCxnSpPr>
          <p:spPr>
            <a:xfrm flipV="1">
              <a:off x="5197098" y="3771653"/>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5" name="直線コネクタ 214">
              <a:extLst>
                <a:ext uri="{FF2B5EF4-FFF2-40B4-BE49-F238E27FC236}">
                  <a16:creationId xmlns:a16="http://schemas.microsoft.com/office/drawing/2014/main" id="{6BACC427-7D3C-4019-8E66-E4EA70830274}"/>
                </a:ext>
              </a:extLst>
            </p:cNvPr>
            <p:cNvCxnSpPr>
              <a:cxnSpLocks/>
            </p:cNvCxnSpPr>
            <p:nvPr/>
          </p:nvCxnSpPr>
          <p:spPr>
            <a:xfrm flipV="1">
              <a:off x="5197098" y="3832683"/>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6" name="直線コネクタ 215">
              <a:extLst>
                <a:ext uri="{FF2B5EF4-FFF2-40B4-BE49-F238E27FC236}">
                  <a16:creationId xmlns:a16="http://schemas.microsoft.com/office/drawing/2014/main" id="{21538D1A-4641-46B7-8180-0F2EBB7EAE6A}"/>
                </a:ext>
              </a:extLst>
            </p:cNvPr>
            <p:cNvCxnSpPr>
              <a:cxnSpLocks/>
            </p:cNvCxnSpPr>
            <p:nvPr/>
          </p:nvCxnSpPr>
          <p:spPr>
            <a:xfrm flipV="1">
              <a:off x="5197098" y="3897199"/>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7" name="直線コネクタ 216">
              <a:extLst>
                <a:ext uri="{FF2B5EF4-FFF2-40B4-BE49-F238E27FC236}">
                  <a16:creationId xmlns:a16="http://schemas.microsoft.com/office/drawing/2014/main" id="{E6CB9B66-833B-4F25-A8D0-D4487F0EEF1E}"/>
                </a:ext>
              </a:extLst>
            </p:cNvPr>
            <p:cNvCxnSpPr>
              <a:cxnSpLocks/>
            </p:cNvCxnSpPr>
            <p:nvPr/>
          </p:nvCxnSpPr>
          <p:spPr>
            <a:xfrm flipV="1">
              <a:off x="5197098" y="396696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8" name="直線コネクタ 217">
              <a:extLst>
                <a:ext uri="{FF2B5EF4-FFF2-40B4-BE49-F238E27FC236}">
                  <a16:creationId xmlns:a16="http://schemas.microsoft.com/office/drawing/2014/main" id="{50080A8F-3E1C-4F01-9A7B-A6EA7DD434AD}"/>
                </a:ext>
              </a:extLst>
            </p:cNvPr>
            <p:cNvCxnSpPr>
              <a:cxnSpLocks/>
            </p:cNvCxnSpPr>
            <p:nvPr/>
          </p:nvCxnSpPr>
          <p:spPr>
            <a:xfrm flipV="1">
              <a:off x="5197098" y="403599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9" name="直線コネクタ 218">
              <a:extLst>
                <a:ext uri="{FF2B5EF4-FFF2-40B4-BE49-F238E27FC236}">
                  <a16:creationId xmlns:a16="http://schemas.microsoft.com/office/drawing/2014/main" id="{72196314-6A03-4DF2-A4E4-CACD9CE637A0}"/>
                </a:ext>
              </a:extLst>
            </p:cNvPr>
            <p:cNvCxnSpPr>
              <a:cxnSpLocks/>
            </p:cNvCxnSpPr>
            <p:nvPr/>
          </p:nvCxnSpPr>
          <p:spPr>
            <a:xfrm flipV="1">
              <a:off x="5197098" y="410255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0" name="直線コネクタ 219">
              <a:extLst>
                <a:ext uri="{FF2B5EF4-FFF2-40B4-BE49-F238E27FC236}">
                  <a16:creationId xmlns:a16="http://schemas.microsoft.com/office/drawing/2014/main" id="{23A165EC-16DA-44B0-B3BD-42DB7685C68A}"/>
                </a:ext>
              </a:extLst>
            </p:cNvPr>
            <p:cNvCxnSpPr>
              <a:cxnSpLocks/>
            </p:cNvCxnSpPr>
            <p:nvPr/>
          </p:nvCxnSpPr>
          <p:spPr>
            <a:xfrm flipV="1">
              <a:off x="5197098" y="4171702"/>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1" name="直線コネクタ 220">
              <a:extLst>
                <a:ext uri="{FF2B5EF4-FFF2-40B4-BE49-F238E27FC236}">
                  <a16:creationId xmlns:a16="http://schemas.microsoft.com/office/drawing/2014/main" id="{4A4581CD-E2E7-4E2A-8173-B5960996CF80}"/>
                </a:ext>
              </a:extLst>
            </p:cNvPr>
            <p:cNvCxnSpPr>
              <a:cxnSpLocks/>
            </p:cNvCxnSpPr>
            <p:nvPr/>
          </p:nvCxnSpPr>
          <p:spPr>
            <a:xfrm flipV="1">
              <a:off x="5197098" y="4242271"/>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2" name="直線コネクタ 221">
              <a:extLst>
                <a:ext uri="{FF2B5EF4-FFF2-40B4-BE49-F238E27FC236}">
                  <a16:creationId xmlns:a16="http://schemas.microsoft.com/office/drawing/2014/main" id="{E472AED7-09E7-471B-B628-1856FA69809F}"/>
                </a:ext>
              </a:extLst>
            </p:cNvPr>
            <p:cNvCxnSpPr>
              <a:cxnSpLocks/>
            </p:cNvCxnSpPr>
            <p:nvPr/>
          </p:nvCxnSpPr>
          <p:spPr>
            <a:xfrm flipV="1">
              <a:off x="5197098" y="4311747"/>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3" name="直線コネクタ 222">
              <a:extLst>
                <a:ext uri="{FF2B5EF4-FFF2-40B4-BE49-F238E27FC236}">
                  <a16:creationId xmlns:a16="http://schemas.microsoft.com/office/drawing/2014/main" id="{336CB24B-CB92-4D77-882E-62E82B88C159}"/>
                </a:ext>
              </a:extLst>
            </p:cNvPr>
            <p:cNvCxnSpPr>
              <a:cxnSpLocks/>
            </p:cNvCxnSpPr>
            <p:nvPr/>
          </p:nvCxnSpPr>
          <p:spPr>
            <a:xfrm flipV="1">
              <a:off x="5197098" y="437504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4" name="直線コネクタ 223">
              <a:extLst>
                <a:ext uri="{FF2B5EF4-FFF2-40B4-BE49-F238E27FC236}">
                  <a16:creationId xmlns:a16="http://schemas.microsoft.com/office/drawing/2014/main" id="{DCD5AA6D-1DE1-4CD0-A3F5-C3E0F8802C34}"/>
                </a:ext>
              </a:extLst>
            </p:cNvPr>
            <p:cNvCxnSpPr>
              <a:cxnSpLocks/>
            </p:cNvCxnSpPr>
            <p:nvPr/>
          </p:nvCxnSpPr>
          <p:spPr>
            <a:xfrm flipV="1">
              <a:off x="5197098" y="4443819"/>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5" name="直線コネクタ 224">
              <a:extLst>
                <a:ext uri="{FF2B5EF4-FFF2-40B4-BE49-F238E27FC236}">
                  <a16:creationId xmlns:a16="http://schemas.microsoft.com/office/drawing/2014/main" id="{CBFCD98D-F41E-4EF2-8479-21DB032B7618}"/>
                </a:ext>
              </a:extLst>
            </p:cNvPr>
            <p:cNvCxnSpPr>
              <a:cxnSpLocks/>
            </p:cNvCxnSpPr>
            <p:nvPr/>
          </p:nvCxnSpPr>
          <p:spPr>
            <a:xfrm flipV="1">
              <a:off x="5197098" y="4511178"/>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6" name="直線コネクタ 225">
              <a:extLst>
                <a:ext uri="{FF2B5EF4-FFF2-40B4-BE49-F238E27FC236}">
                  <a16:creationId xmlns:a16="http://schemas.microsoft.com/office/drawing/2014/main" id="{52A4BE9F-4AF2-407B-86E4-EC6E0A33387A}"/>
                </a:ext>
              </a:extLst>
            </p:cNvPr>
            <p:cNvCxnSpPr>
              <a:cxnSpLocks/>
            </p:cNvCxnSpPr>
            <p:nvPr/>
          </p:nvCxnSpPr>
          <p:spPr>
            <a:xfrm flipV="1">
              <a:off x="5197098" y="4571950"/>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7" name="直線コネクタ 226">
              <a:extLst>
                <a:ext uri="{FF2B5EF4-FFF2-40B4-BE49-F238E27FC236}">
                  <a16:creationId xmlns:a16="http://schemas.microsoft.com/office/drawing/2014/main" id="{F7A67294-017A-4FA9-ADF6-CDB42DF10566}"/>
                </a:ext>
              </a:extLst>
            </p:cNvPr>
            <p:cNvCxnSpPr>
              <a:cxnSpLocks/>
            </p:cNvCxnSpPr>
            <p:nvPr/>
          </p:nvCxnSpPr>
          <p:spPr>
            <a:xfrm flipV="1">
              <a:off x="5197098" y="4643311"/>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8" name="直線コネクタ 227">
              <a:extLst>
                <a:ext uri="{FF2B5EF4-FFF2-40B4-BE49-F238E27FC236}">
                  <a16:creationId xmlns:a16="http://schemas.microsoft.com/office/drawing/2014/main" id="{0553643F-4327-445D-830F-6DF9CC5F6E7D}"/>
                </a:ext>
              </a:extLst>
            </p:cNvPr>
            <p:cNvCxnSpPr>
              <a:cxnSpLocks/>
            </p:cNvCxnSpPr>
            <p:nvPr/>
          </p:nvCxnSpPr>
          <p:spPr>
            <a:xfrm flipV="1">
              <a:off x="5197098" y="4710582"/>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2" name="直線コネクタ 231">
              <a:extLst>
                <a:ext uri="{FF2B5EF4-FFF2-40B4-BE49-F238E27FC236}">
                  <a16:creationId xmlns:a16="http://schemas.microsoft.com/office/drawing/2014/main" id="{A57E9243-18EE-4140-B208-07E70BAE5059}"/>
                </a:ext>
              </a:extLst>
            </p:cNvPr>
            <p:cNvCxnSpPr>
              <a:cxnSpLocks/>
            </p:cNvCxnSpPr>
            <p:nvPr/>
          </p:nvCxnSpPr>
          <p:spPr>
            <a:xfrm>
              <a:off x="5242818" y="4102555"/>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6" name="直線コネクタ 235">
              <a:extLst>
                <a:ext uri="{FF2B5EF4-FFF2-40B4-BE49-F238E27FC236}">
                  <a16:creationId xmlns:a16="http://schemas.microsoft.com/office/drawing/2014/main" id="{447DFF7D-C682-488E-B29A-C36E3543A085}"/>
                </a:ext>
              </a:extLst>
            </p:cNvPr>
            <p:cNvCxnSpPr>
              <a:cxnSpLocks/>
            </p:cNvCxnSpPr>
            <p:nvPr/>
          </p:nvCxnSpPr>
          <p:spPr>
            <a:xfrm>
              <a:off x="5299735" y="4075809"/>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7" name="直線コネクタ 236">
              <a:extLst>
                <a:ext uri="{FF2B5EF4-FFF2-40B4-BE49-F238E27FC236}">
                  <a16:creationId xmlns:a16="http://schemas.microsoft.com/office/drawing/2014/main" id="{B576F940-2E17-45C7-9D55-626F3AD6757B}"/>
                </a:ext>
              </a:extLst>
            </p:cNvPr>
            <p:cNvCxnSpPr>
              <a:cxnSpLocks/>
            </p:cNvCxnSpPr>
            <p:nvPr/>
          </p:nvCxnSpPr>
          <p:spPr>
            <a:xfrm>
              <a:off x="5359045" y="4064380"/>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8" name="直線コネクタ 237">
              <a:extLst>
                <a:ext uri="{FF2B5EF4-FFF2-40B4-BE49-F238E27FC236}">
                  <a16:creationId xmlns:a16="http://schemas.microsoft.com/office/drawing/2014/main" id="{A22948F1-98C6-41CD-8943-7DAE2528B4A2}"/>
                </a:ext>
              </a:extLst>
            </p:cNvPr>
            <p:cNvCxnSpPr>
              <a:cxnSpLocks/>
            </p:cNvCxnSpPr>
            <p:nvPr/>
          </p:nvCxnSpPr>
          <p:spPr>
            <a:xfrm>
              <a:off x="5421859" y="4041519"/>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9" name="直線コネクタ 238">
              <a:extLst>
                <a:ext uri="{FF2B5EF4-FFF2-40B4-BE49-F238E27FC236}">
                  <a16:creationId xmlns:a16="http://schemas.microsoft.com/office/drawing/2014/main" id="{058BFEF9-13A2-47BB-A1C2-EB719AD88CB1}"/>
                </a:ext>
              </a:extLst>
            </p:cNvPr>
            <p:cNvCxnSpPr>
              <a:cxnSpLocks/>
            </p:cNvCxnSpPr>
            <p:nvPr/>
          </p:nvCxnSpPr>
          <p:spPr>
            <a:xfrm>
              <a:off x="5482296" y="4032946"/>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0" name="直線コネクタ 239">
              <a:extLst>
                <a:ext uri="{FF2B5EF4-FFF2-40B4-BE49-F238E27FC236}">
                  <a16:creationId xmlns:a16="http://schemas.microsoft.com/office/drawing/2014/main" id="{0B8A6FED-2EF4-4133-80BE-7E1BF18D3626}"/>
                </a:ext>
              </a:extLst>
            </p:cNvPr>
            <p:cNvCxnSpPr>
              <a:cxnSpLocks/>
            </p:cNvCxnSpPr>
            <p:nvPr/>
          </p:nvCxnSpPr>
          <p:spPr>
            <a:xfrm>
              <a:off x="5542157" y="40158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1" name="直線コネクタ 240">
              <a:extLst>
                <a:ext uri="{FF2B5EF4-FFF2-40B4-BE49-F238E27FC236}">
                  <a16:creationId xmlns:a16="http://schemas.microsoft.com/office/drawing/2014/main" id="{57646821-082B-495B-B084-35A922941996}"/>
                </a:ext>
              </a:extLst>
            </p:cNvPr>
            <p:cNvCxnSpPr>
              <a:cxnSpLocks/>
            </p:cNvCxnSpPr>
            <p:nvPr/>
          </p:nvCxnSpPr>
          <p:spPr>
            <a:xfrm>
              <a:off x="5601463" y="40158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2" name="直線コネクタ 241">
              <a:extLst>
                <a:ext uri="{FF2B5EF4-FFF2-40B4-BE49-F238E27FC236}">
                  <a16:creationId xmlns:a16="http://schemas.microsoft.com/office/drawing/2014/main" id="{EC3F4628-28C7-4084-BAF9-7A359B76AA33}"/>
                </a:ext>
              </a:extLst>
            </p:cNvPr>
            <p:cNvCxnSpPr>
              <a:cxnSpLocks/>
            </p:cNvCxnSpPr>
            <p:nvPr/>
          </p:nvCxnSpPr>
          <p:spPr>
            <a:xfrm>
              <a:off x="5659564" y="398913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3" name="直線コネクタ 242">
              <a:extLst>
                <a:ext uri="{FF2B5EF4-FFF2-40B4-BE49-F238E27FC236}">
                  <a16:creationId xmlns:a16="http://schemas.microsoft.com/office/drawing/2014/main" id="{B3FEC7EE-C037-40E0-8E80-EB87475F46C6}"/>
                </a:ext>
              </a:extLst>
            </p:cNvPr>
            <p:cNvCxnSpPr>
              <a:cxnSpLocks/>
            </p:cNvCxnSpPr>
            <p:nvPr/>
          </p:nvCxnSpPr>
          <p:spPr>
            <a:xfrm>
              <a:off x="5721279" y="396246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4" name="直線コネクタ 243">
              <a:extLst>
                <a:ext uri="{FF2B5EF4-FFF2-40B4-BE49-F238E27FC236}">
                  <a16:creationId xmlns:a16="http://schemas.microsoft.com/office/drawing/2014/main" id="{24E69DC5-7096-4808-952B-5EB4A6AC0A93}"/>
                </a:ext>
              </a:extLst>
            </p:cNvPr>
            <p:cNvCxnSpPr>
              <a:cxnSpLocks/>
            </p:cNvCxnSpPr>
            <p:nvPr/>
          </p:nvCxnSpPr>
          <p:spPr>
            <a:xfrm>
              <a:off x="5774975" y="395103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5" name="直線コネクタ 244">
              <a:extLst>
                <a:ext uri="{FF2B5EF4-FFF2-40B4-BE49-F238E27FC236}">
                  <a16:creationId xmlns:a16="http://schemas.microsoft.com/office/drawing/2014/main" id="{8CFD7AB2-A1D1-4ACA-962C-DD759E1CB94F}"/>
                </a:ext>
              </a:extLst>
            </p:cNvPr>
            <p:cNvCxnSpPr>
              <a:cxnSpLocks/>
            </p:cNvCxnSpPr>
            <p:nvPr/>
          </p:nvCxnSpPr>
          <p:spPr>
            <a:xfrm>
              <a:off x="5832997" y="394722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6" name="直線コネクタ 245">
              <a:extLst>
                <a:ext uri="{FF2B5EF4-FFF2-40B4-BE49-F238E27FC236}">
                  <a16:creationId xmlns:a16="http://schemas.microsoft.com/office/drawing/2014/main" id="{C79E9551-C84C-4B07-858F-38F566BD4EC1}"/>
                </a:ext>
              </a:extLst>
            </p:cNvPr>
            <p:cNvCxnSpPr>
              <a:cxnSpLocks/>
            </p:cNvCxnSpPr>
            <p:nvPr/>
          </p:nvCxnSpPr>
          <p:spPr>
            <a:xfrm>
              <a:off x="5887921" y="393198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7" name="直線コネクタ 246">
              <a:extLst>
                <a:ext uri="{FF2B5EF4-FFF2-40B4-BE49-F238E27FC236}">
                  <a16:creationId xmlns:a16="http://schemas.microsoft.com/office/drawing/2014/main" id="{65A50B8A-644C-431B-B84C-CD3900AF0E40}"/>
                </a:ext>
              </a:extLst>
            </p:cNvPr>
            <p:cNvCxnSpPr>
              <a:cxnSpLocks/>
            </p:cNvCxnSpPr>
            <p:nvPr/>
          </p:nvCxnSpPr>
          <p:spPr>
            <a:xfrm>
              <a:off x="5946686" y="391293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8" name="直線コネクタ 247">
              <a:extLst>
                <a:ext uri="{FF2B5EF4-FFF2-40B4-BE49-F238E27FC236}">
                  <a16:creationId xmlns:a16="http://schemas.microsoft.com/office/drawing/2014/main" id="{1824B22F-A6A7-4361-AC0C-EBD771B47E56}"/>
                </a:ext>
              </a:extLst>
            </p:cNvPr>
            <p:cNvCxnSpPr>
              <a:cxnSpLocks/>
            </p:cNvCxnSpPr>
            <p:nvPr/>
          </p:nvCxnSpPr>
          <p:spPr>
            <a:xfrm>
              <a:off x="6010277" y="389769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9" name="直線コネクタ 248">
              <a:extLst>
                <a:ext uri="{FF2B5EF4-FFF2-40B4-BE49-F238E27FC236}">
                  <a16:creationId xmlns:a16="http://schemas.microsoft.com/office/drawing/2014/main" id="{2DA5E605-697A-4618-80AF-EA2BFE7A3C4F}"/>
                </a:ext>
              </a:extLst>
            </p:cNvPr>
            <p:cNvCxnSpPr>
              <a:cxnSpLocks/>
            </p:cNvCxnSpPr>
            <p:nvPr/>
          </p:nvCxnSpPr>
          <p:spPr>
            <a:xfrm>
              <a:off x="6073883" y="388245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0" name="直線コネクタ 249">
              <a:extLst>
                <a:ext uri="{FF2B5EF4-FFF2-40B4-BE49-F238E27FC236}">
                  <a16:creationId xmlns:a16="http://schemas.microsoft.com/office/drawing/2014/main" id="{275DFC80-EECD-452D-8D8A-3EAE8C324FAF}"/>
                </a:ext>
              </a:extLst>
            </p:cNvPr>
            <p:cNvCxnSpPr>
              <a:cxnSpLocks/>
            </p:cNvCxnSpPr>
            <p:nvPr/>
          </p:nvCxnSpPr>
          <p:spPr>
            <a:xfrm>
              <a:off x="6134027" y="38634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1" name="直線コネクタ 250">
              <a:extLst>
                <a:ext uri="{FF2B5EF4-FFF2-40B4-BE49-F238E27FC236}">
                  <a16:creationId xmlns:a16="http://schemas.microsoft.com/office/drawing/2014/main" id="{173BA67F-D33D-400A-B026-397DEF7A6E73}"/>
                </a:ext>
              </a:extLst>
            </p:cNvPr>
            <p:cNvCxnSpPr>
              <a:cxnSpLocks/>
            </p:cNvCxnSpPr>
            <p:nvPr/>
          </p:nvCxnSpPr>
          <p:spPr>
            <a:xfrm>
              <a:off x="6191603" y="384435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2" name="直線コネクタ 251">
              <a:extLst>
                <a:ext uri="{FF2B5EF4-FFF2-40B4-BE49-F238E27FC236}">
                  <a16:creationId xmlns:a16="http://schemas.microsoft.com/office/drawing/2014/main" id="{4B85ADD6-CE43-4009-9269-F6DE78C4A826}"/>
                </a:ext>
              </a:extLst>
            </p:cNvPr>
            <p:cNvCxnSpPr>
              <a:cxnSpLocks/>
            </p:cNvCxnSpPr>
            <p:nvPr/>
          </p:nvCxnSpPr>
          <p:spPr>
            <a:xfrm>
              <a:off x="6251650" y="382911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3" name="直線コネクタ 252">
              <a:extLst>
                <a:ext uri="{FF2B5EF4-FFF2-40B4-BE49-F238E27FC236}">
                  <a16:creationId xmlns:a16="http://schemas.microsoft.com/office/drawing/2014/main" id="{D85A4201-EBB1-4149-A6ED-C5F5266AD380}"/>
                </a:ext>
              </a:extLst>
            </p:cNvPr>
            <p:cNvCxnSpPr>
              <a:cxnSpLocks/>
            </p:cNvCxnSpPr>
            <p:nvPr/>
          </p:nvCxnSpPr>
          <p:spPr>
            <a:xfrm>
              <a:off x="6312526" y="381006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4" name="直線コネクタ 253">
              <a:extLst>
                <a:ext uri="{FF2B5EF4-FFF2-40B4-BE49-F238E27FC236}">
                  <a16:creationId xmlns:a16="http://schemas.microsoft.com/office/drawing/2014/main" id="{14478B91-4BCF-4B37-8607-892D5BF6DF2D}"/>
                </a:ext>
              </a:extLst>
            </p:cNvPr>
            <p:cNvCxnSpPr>
              <a:cxnSpLocks/>
            </p:cNvCxnSpPr>
            <p:nvPr/>
          </p:nvCxnSpPr>
          <p:spPr>
            <a:xfrm>
              <a:off x="6370037" y="380244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5" name="直線コネクタ 254">
              <a:extLst>
                <a:ext uri="{FF2B5EF4-FFF2-40B4-BE49-F238E27FC236}">
                  <a16:creationId xmlns:a16="http://schemas.microsoft.com/office/drawing/2014/main" id="{6E888DFE-CB3C-4A78-BA8A-02EE01709831}"/>
                </a:ext>
              </a:extLst>
            </p:cNvPr>
            <p:cNvCxnSpPr>
              <a:cxnSpLocks/>
            </p:cNvCxnSpPr>
            <p:nvPr/>
          </p:nvCxnSpPr>
          <p:spPr>
            <a:xfrm>
              <a:off x="6423600" y="378339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6" name="直線コネクタ 255">
              <a:extLst>
                <a:ext uri="{FF2B5EF4-FFF2-40B4-BE49-F238E27FC236}">
                  <a16:creationId xmlns:a16="http://schemas.microsoft.com/office/drawing/2014/main" id="{A049DAB5-037E-479B-8E22-FF9819297776}"/>
                </a:ext>
              </a:extLst>
            </p:cNvPr>
            <p:cNvCxnSpPr>
              <a:cxnSpLocks/>
            </p:cNvCxnSpPr>
            <p:nvPr/>
          </p:nvCxnSpPr>
          <p:spPr>
            <a:xfrm>
              <a:off x="6480093" y="376434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7" name="直線コネクタ 256">
              <a:extLst>
                <a:ext uri="{FF2B5EF4-FFF2-40B4-BE49-F238E27FC236}">
                  <a16:creationId xmlns:a16="http://schemas.microsoft.com/office/drawing/2014/main" id="{AB6506C7-C771-4D17-953B-BD612174702C}"/>
                </a:ext>
              </a:extLst>
            </p:cNvPr>
            <p:cNvCxnSpPr>
              <a:cxnSpLocks/>
            </p:cNvCxnSpPr>
            <p:nvPr/>
          </p:nvCxnSpPr>
          <p:spPr>
            <a:xfrm>
              <a:off x="6546842" y="37491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8" name="直線コネクタ 257">
              <a:extLst>
                <a:ext uri="{FF2B5EF4-FFF2-40B4-BE49-F238E27FC236}">
                  <a16:creationId xmlns:a16="http://schemas.microsoft.com/office/drawing/2014/main" id="{B9081193-B73D-43B7-9DE7-1F3417E59FD2}"/>
                </a:ext>
              </a:extLst>
            </p:cNvPr>
            <p:cNvCxnSpPr>
              <a:cxnSpLocks/>
            </p:cNvCxnSpPr>
            <p:nvPr/>
          </p:nvCxnSpPr>
          <p:spPr>
            <a:xfrm>
              <a:off x="6609894" y="373386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grpSp>
          <p:nvGrpSpPr>
            <p:cNvPr id="2" name="グループ化 1">
              <a:extLst>
                <a:ext uri="{FF2B5EF4-FFF2-40B4-BE49-F238E27FC236}">
                  <a16:creationId xmlns:a16="http://schemas.microsoft.com/office/drawing/2014/main" id="{061F65BA-4273-4A41-9963-75F2D779A922}"/>
                </a:ext>
              </a:extLst>
            </p:cNvPr>
            <p:cNvGrpSpPr/>
            <p:nvPr/>
          </p:nvGrpSpPr>
          <p:grpSpPr>
            <a:xfrm>
              <a:off x="5677581" y="3925800"/>
              <a:ext cx="1390090" cy="1473851"/>
              <a:chOff x="5677581" y="3925800"/>
              <a:chExt cx="1390090" cy="1473851"/>
            </a:xfrm>
          </p:grpSpPr>
          <p:sp>
            <p:nvSpPr>
              <p:cNvPr id="203" name="楕円 202">
                <a:extLst>
                  <a:ext uri="{FF2B5EF4-FFF2-40B4-BE49-F238E27FC236}">
                    <a16:creationId xmlns:a16="http://schemas.microsoft.com/office/drawing/2014/main" id="{6A801609-17F9-4CCD-9B27-CCD83AADA22B}"/>
                  </a:ext>
                </a:extLst>
              </p:cNvPr>
              <p:cNvSpPr>
                <a:spLocks noChangeAspect="1"/>
              </p:cNvSpPr>
              <p:nvPr/>
            </p:nvSpPr>
            <p:spPr>
              <a:xfrm rot="1800000">
                <a:off x="5677581" y="5121292"/>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4" name="楕円 203">
                <a:extLst>
                  <a:ext uri="{FF2B5EF4-FFF2-40B4-BE49-F238E27FC236}">
                    <a16:creationId xmlns:a16="http://schemas.microsoft.com/office/drawing/2014/main" id="{EF29C778-A1F4-4AC6-B332-BFC3115D142A}"/>
                  </a:ext>
                </a:extLst>
              </p:cNvPr>
              <p:cNvSpPr>
                <a:spLocks noChangeAspect="1"/>
              </p:cNvSpPr>
              <p:nvPr/>
            </p:nvSpPr>
            <p:spPr>
              <a:xfrm rot="1800000">
                <a:off x="5850952" y="508267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2" name="楕円 171">
                <a:extLst>
                  <a:ext uri="{FF2B5EF4-FFF2-40B4-BE49-F238E27FC236}">
                    <a16:creationId xmlns:a16="http://schemas.microsoft.com/office/drawing/2014/main" id="{05D0C278-2F56-4DDE-8747-C0309ABD0AB3}"/>
                  </a:ext>
                </a:extLst>
              </p:cNvPr>
              <p:cNvSpPr>
                <a:spLocks noChangeAspect="1"/>
              </p:cNvSpPr>
              <p:nvPr/>
            </p:nvSpPr>
            <p:spPr>
              <a:xfrm rot="1800000">
                <a:off x="5850953" y="421330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3" name="楕円 172">
                <a:extLst>
                  <a:ext uri="{FF2B5EF4-FFF2-40B4-BE49-F238E27FC236}">
                    <a16:creationId xmlns:a16="http://schemas.microsoft.com/office/drawing/2014/main" id="{7F1CA6CB-A502-469C-A421-811704025282}"/>
                  </a:ext>
                </a:extLst>
              </p:cNvPr>
              <p:cNvSpPr>
                <a:spLocks noChangeAspect="1"/>
              </p:cNvSpPr>
              <p:nvPr/>
            </p:nvSpPr>
            <p:spPr>
              <a:xfrm rot="1800000">
                <a:off x="6029995" y="415872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4" name="楕円 173">
                <a:extLst>
                  <a:ext uri="{FF2B5EF4-FFF2-40B4-BE49-F238E27FC236}">
                    <a16:creationId xmlns:a16="http://schemas.microsoft.com/office/drawing/2014/main" id="{39936ABB-54F8-4254-B27F-4B4FE86E8469}"/>
                  </a:ext>
                </a:extLst>
              </p:cNvPr>
              <p:cNvSpPr>
                <a:spLocks noChangeAspect="1"/>
              </p:cNvSpPr>
              <p:nvPr/>
            </p:nvSpPr>
            <p:spPr>
              <a:xfrm rot="1800000">
                <a:off x="6205971" y="411300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5" name="楕円 174">
                <a:extLst>
                  <a:ext uri="{FF2B5EF4-FFF2-40B4-BE49-F238E27FC236}">
                    <a16:creationId xmlns:a16="http://schemas.microsoft.com/office/drawing/2014/main" id="{F01928E4-BA8B-4C04-BEE0-7D189387E326}"/>
                  </a:ext>
                </a:extLst>
              </p:cNvPr>
              <p:cNvSpPr>
                <a:spLocks noChangeAspect="1"/>
              </p:cNvSpPr>
              <p:nvPr/>
            </p:nvSpPr>
            <p:spPr>
              <a:xfrm rot="1800000">
                <a:off x="6386857" y="406347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6" name="楕円 175">
                <a:extLst>
                  <a:ext uri="{FF2B5EF4-FFF2-40B4-BE49-F238E27FC236}">
                    <a16:creationId xmlns:a16="http://schemas.microsoft.com/office/drawing/2014/main" id="{02367416-32A0-40F1-97A3-1FD5EA1E7EAD}"/>
                  </a:ext>
                </a:extLst>
              </p:cNvPr>
              <p:cNvSpPr>
                <a:spLocks noChangeAspect="1"/>
              </p:cNvSpPr>
              <p:nvPr/>
            </p:nvSpPr>
            <p:spPr>
              <a:xfrm rot="1800000">
                <a:off x="6564038" y="401775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7" name="楕円 176">
                <a:extLst>
                  <a:ext uri="{FF2B5EF4-FFF2-40B4-BE49-F238E27FC236}">
                    <a16:creationId xmlns:a16="http://schemas.microsoft.com/office/drawing/2014/main" id="{A4AE6718-4B1C-467C-925E-B57FA1F9D194}"/>
                  </a:ext>
                </a:extLst>
              </p:cNvPr>
              <p:cNvSpPr>
                <a:spLocks noChangeAspect="1"/>
              </p:cNvSpPr>
              <p:nvPr/>
            </p:nvSpPr>
            <p:spPr>
              <a:xfrm rot="1800000">
                <a:off x="6740438" y="3971520"/>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8" name="楕円 177">
                <a:extLst>
                  <a:ext uri="{FF2B5EF4-FFF2-40B4-BE49-F238E27FC236}">
                    <a16:creationId xmlns:a16="http://schemas.microsoft.com/office/drawing/2014/main" id="{CB2D5C13-6695-4983-BE28-FE53ED0A7F54}"/>
                  </a:ext>
                </a:extLst>
              </p:cNvPr>
              <p:cNvSpPr>
                <a:spLocks noChangeAspect="1"/>
              </p:cNvSpPr>
              <p:nvPr/>
            </p:nvSpPr>
            <p:spPr>
              <a:xfrm rot="1800000">
                <a:off x="6919601" y="3925800"/>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9" name="楕円 178">
                <a:extLst>
                  <a:ext uri="{FF2B5EF4-FFF2-40B4-BE49-F238E27FC236}">
                    <a16:creationId xmlns:a16="http://schemas.microsoft.com/office/drawing/2014/main" id="{135117BB-6671-4574-A7A6-E4A211EDACD9}"/>
                  </a:ext>
                </a:extLst>
              </p:cNvPr>
              <p:cNvSpPr>
                <a:spLocks noChangeAspect="1"/>
              </p:cNvSpPr>
              <p:nvPr/>
            </p:nvSpPr>
            <p:spPr>
              <a:xfrm rot="1800000">
                <a:off x="5677582" y="447130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0" name="楕円 179">
                <a:extLst>
                  <a:ext uri="{FF2B5EF4-FFF2-40B4-BE49-F238E27FC236}">
                    <a16:creationId xmlns:a16="http://schemas.microsoft.com/office/drawing/2014/main" id="{0B7E652C-6B64-4912-B93D-F812952AEDE5}"/>
                  </a:ext>
                </a:extLst>
              </p:cNvPr>
              <p:cNvSpPr>
                <a:spLocks noChangeAspect="1"/>
              </p:cNvSpPr>
              <p:nvPr/>
            </p:nvSpPr>
            <p:spPr>
              <a:xfrm rot="1800000">
                <a:off x="5850953" y="4432687"/>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1" name="楕円 180">
                <a:extLst>
                  <a:ext uri="{FF2B5EF4-FFF2-40B4-BE49-F238E27FC236}">
                    <a16:creationId xmlns:a16="http://schemas.microsoft.com/office/drawing/2014/main" id="{268BF1CC-A7F6-41CF-9E42-CAC2B0CF7FBA}"/>
                  </a:ext>
                </a:extLst>
              </p:cNvPr>
              <p:cNvSpPr>
                <a:spLocks noChangeAspect="1"/>
              </p:cNvSpPr>
              <p:nvPr/>
            </p:nvSpPr>
            <p:spPr>
              <a:xfrm rot="1800000">
                <a:off x="6029995" y="437810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2" name="楕円 181">
                <a:extLst>
                  <a:ext uri="{FF2B5EF4-FFF2-40B4-BE49-F238E27FC236}">
                    <a16:creationId xmlns:a16="http://schemas.microsoft.com/office/drawing/2014/main" id="{F392CB24-CF7E-4D8E-B068-3BB5E9A80C5D}"/>
                  </a:ext>
                </a:extLst>
              </p:cNvPr>
              <p:cNvSpPr>
                <a:spLocks noChangeAspect="1"/>
              </p:cNvSpPr>
              <p:nvPr/>
            </p:nvSpPr>
            <p:spPr>
              <a:xfrm rot="1800000">
                <a:off x="6205971" y="433238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3" name="楕円 182">
                <a:extLst>
                  <a:ext uri="{FF2B5EF4-FFF2-40B4-BE49-F238E27FC236}">
                    <a16:creationId xmlns:a16="http://schemas.microsoft.com/office/drawing/2014/main" id="{70F24075-53F6-46A2-B9F5-A83CF391D8B9}"/>
                  </a:ext>
                </a:extLst>
              </p:cNvPr>
              <p:cNvSpPr>
                <a:spLocks noChangeAspect="1"/>
              </p:cNvSpPr>
              <p:nvPr/>
            </p:nvSpPr>
            <p:spPr>
              <a:xfrm rot="1800000">
                <a:off x="6386857" y="428285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4" name="楕円 183">
                <a:extLst>
                  <a:ext uri="{FF2B5EF4-FFF2-40B4-BE49-F238E27FC236}">
                    <a16:creationId xmlns:a16="http://schemas.microsoft.com/office/drawing/2014/main" id="{E800E8E8-7968-4982-A714-CDA688B453F8}"/>
                  </a:ext>
                </a:extLst>
              </p:cNvPr>
              <p:cNvSpPr>
                <a:spLocks noChangeAspect="1"/>
              </p:cNvSpPr>
              <p:nvPr/>
            </p:nvSpPr>
            <p:spPr>
              <a:xfrm rot="1800000">
                <a:off x="6564038" y="423713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5" name="楕円 184">
                <a:extLst>
                  <a:ext uri="{FF2B5EF4-FFF2-40B4-BE49-F238E27FC236}">
                    <a16:creationId xmlns:a16="http://schemas.microsoft.com/office/drawing/2014/main" id="{5F9A7207-BD19-4547-86D0-34C283B3BFCC}"/>
                  </a:ext>
                </a:extLst>
              </p:cNvPr>
              <p:cNvSpPr>
                <a:spLocks noChangeAspect="1"/>
              </p:cNvSpPr>
              <p:nvPr/>
            </p:nvSpPr>
            <p:spPr>
              <a:xfrm rot="1800000">
                <a:off x="6740438" y="419090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6" name="楕円 185">
                <a:extLst>
                  <a:ext uri="{FF2B5EF4-FFF2-40B4-BE49-F238E27FC236}">
                    <a16:creationId xmlns:a16="http://schemas.microsoft.com/office/drawing/2014/main" id="{7B12957A-789B-4CF0-9BF3-E5456A00AE45}"/>
                  </a:ext>
                </a:extLst>
              </p:cNvPr>
              <p:cNvSpPr>
                <a:spLocks noChangeAspect="1"/>
              </p:cNvSpPr>
              <p:nvPr/>
            </p:nvSpPr>
            <p:spPr>
              <a:xfrm rot="1800000">
                <a:off x="6919601" y="414518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7" name="楕円 186">
                <a:extLst>
                  <a:ext uri="{FF2B5EF4-FFF2-40B4-BE49-F238E27FC236}">
                    <a16:creationId xmlns:a16="http://schemas.microsoft.com/office/drawing/2014/main" id="{E83F4532-36C6-4A83-944D-7B267AD64D5D}"/>
                  </a:ext>
                </a:extLst>
              </p:cNvPr>
              <p:cNvSpPr>
                <a:spLocks noChangeAspect="1"/>
              </p:cNvSpPr>
              <p:nvPr/>
            </p:nvSpPr>
            <p:spPr>
              <a:xfrm rot="1800000">
                <a:off x="5677582" y="4685050"/>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8" name="楕円 187">
                <a:extLst>
                  <a:ext uri="{FF2B5EF4-FFF2-40B4-BE49-F238E27FC236}">
                    <a16:creationId xmlns:a16="http://schemas.microsoft.com/office/drawing/2014/main" id="{7E26F3D9-B4C7-42F6-A290-C779C9A0E346}"/>
                  </a:ext>
                </a:extLst>
              </p:cNvPr>
              <p:cNvSpPr>
                <a:spLocks noChangeAspect="1"/>
              </p:cNvSpPr>
              <p:nvPr/>
            </p:nvSpPr>
            <p:spPr>
              <a:xfrm rot="1800000">
                <a:off x="5850953" y="464643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9" name="楕円 188">
                <a:extLst>
                  <a:ext uri="{FF2B5EF4-FFF2-40B4-BE49-F238E27FC236}">
                    <a16:creationId xmlns:a16="http://schemas.microsoft.com/office/drawing/2014/main" id="{F7AAF158-F2FF-46E6-878D-9CEDDE387863}"/>
                  </a:ext>
                </a:extLst>
              </p:cNvPr>
              <p:cNvSpPr>
                <a:spLocks noChangeAspect="1"/>
              </p:cNvSpPr>
              <p:nvPr/>
            </p:nvSpPr>
            <p:spPr>
              <a:xfrm rot="1800000">
                <a:off x="6029995" y="459185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0" name="楕円 189">
                <a:extLst>
                  <a:ext uri="{FF2B5EF4-FFF2-40B4-BE49-F238E27FC236}">
                    <a16:creationId xmlns:a16="http://schemas.microsoft.com/office/drawing/2014/main" id="{2F1107D9-123D-4708-A386-C9A418E49653}"/>
                  </a:ext>
                </a:extLst>
              </p:cNvPr>
              <p:cNvSpPr>
                <a:spLocks noChangeAspect="1"/>
              </p:cNvSpPr>
              <p:nvPr/>
            </p:nvSpPr>
            <p:spPr>
              <a:xfrm rot="1800000">
                <a:off x="6205971" y="454613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1" name="楕円 190">
                <a:extLst>
                  <a:ext uri="{FF2B5EF4-FFF2-40B4-BE49-F238E27FC236}">
                    <a16:creationId xmlns:a16="http://schemas.microsoft.com/office/drawing/2014/main" id="{1B060693-952B-4ED1-BEFC-58B56CEE8DF1}"/>
                  </a:ext>
                </a:extLst>
              </p:cNvPr>
              <p:cNvSpPr>
                <a:spLocks noChangeAspect="1"/>
              </p:cNvSpPr>
              <p:nvPr/>
            </p:nvSpPr>
            <p:spPr>
              <a:xfrm rot="1800000">
                <a:off x="6386857" y="449660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2" name="楕円 191">
                <a:extLst>
                  <a:ext uri="{FF2B5EF4-FFF2-40B4-BE49-F238E27FC236}">
                    <a16:creationId xmlns:a16="http://schemas.microsoft.com/office/drawing/2014/main" id="{2DBC80F9-BA8A-4188-BFD0-359EDE4AD655}"/>
                  </a:ext>
                </a:extLst>
              </p:cNvPr>
              <p:cNvSpPr>
                <a:spLocks noChangeAspect="1"/>
              </p:cNvSpPr>
              <p:nvPr/>
            </p:nvSpPr>
            <p:spPr>
              <a:xfrm rot="1800000">
                <a:off x="6564038" y="445088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3" name="楕円 192">
                <a:extLst>
                  <a:ext uri="{FF2B5EF4-FFF2-40B4-BE49-F238E27FC236}">
                    <a16:creationId xmlns:a16="http://schemas.microsoft.com/office/drawing/2014/main" id="{4448EF62-3C91-4892-8FFB-55929631B9B3}"/>
                  </a:ext>
                </a:extLst>
              </p:cNvPr>
              <p:cNvSpPr>
                <a:spLocks noChangeAspect="1"/>
              </p:cNvSpPr>
              <p:nvPr/>
            </p:nvSpPr>
            <p:spPr>
              <a:xfrm rot="1800000">
                <a:off x="6740438" y="4404649"/>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4" name="楕円 193">
                <a:extLst>
                  <a:ext uri="{FF2B5EF4-FFF2-40B4-BE49-F238E27FC236}">
                    <a16:creationId xmlns:a16="http://schemas.microsoft.com/office/drawing/2014/main" id="{CAB815E3-6FBE-4ADB-852E-4E55A056664B}"/>
                  </a:ext>
                </a:extLst>
              </p:cNvPr>
              <p:cNvSpPr>
                <a:spLocks noChangeAspect="1"/>
              </p:cNvSpPr>
              <p:nvPr/>
            </p:nvSpPr>
            <p:spPr>
              <a:xfrm rot="1800000">
                <a:off x="6919601" y="4358929"/>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5" name="楕円 194">
                <a:extLst>
                  <a:ext uri="{FF2B5EF4-FFF2-40B4-BE49-F238E27FC236}">
                    <a16:creationId xmlns:a16="http://schemas.microsoft.com/office/drawing/2014/main" id="{983E6FA7-3E9D-4560-90EA-5FC6F9EEEE3D}"/>
                  </a:ext>
                </a:extLst>
              </p:cNvPr>
              <p:cNvSpPr>
                <a:spLocks noChangeAspect="1"/>
              </p:cNvSpPr>
              <p:nvPr/>
            </p:nvSpPr>
            <p:spPr>
              <a:xfrm rot="1800000">
                <a:off x="5677582" y="489856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6" name="楕円 195">
                <a:extLst>
                  <a:ext uri="{FF2B5EF4-FFF2-40B4-BE49-F238E27FC236}">
                    <a16:creationId xmlns:a16="http://schemas.microsoft.com/office/drawing/2014/main" id="{0A55BB78-8E0B-4CA4-8D4A-57EF0B4AFA06}"/>
                  </a:ext>
                </a:extLst>
              </p:cNvPr>
              <p:cNvSpPr>
                <a:spLocks noChangeAspect="1"/>
              </p:cNvSpPr>
              <p:nvPr/>
            </p:nvSpPr>
            <p:spPr>
              <a:xfrm rot="1800000">
                <a:off x="5850953" y="4859947"/>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7" name="楕円 196">
                <a:extLst>
                  <a:ext uri="{FF2B5EF4-FFF2-40B4-BE49-F238E27FC236}">
                    <a16:creationId xmlns:a16="http://schemas.microsoft.com/office/drawing/2014/main" id="{D2FBFB15-DCFF-41E3-BADE-DB4D9346D7EC}"/>
                  </a:ext>
                </a:extLst>
              </p:cNvPr>
              <p:cNvSpPr>
                <a:spLocks noChangeAspect="1"/>
              </p:cNvSpPr>
              <p:nvPr/>
            </p:nvSpPr>
            <p:spPr>
              <a:xfrm rot="1800000">
                <a:off x="6029995" y="480536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8" name="楕円 197">
                <a:extLst>
                  <a:ext uri="{FF2B5EF4-FFF2-40B4-BE49-F238E27FC236}">
                    <a16:creationId xmlns:a16="http://schemas.microsoft.com/office/drawing/2014/main" id="{4EF92038-0802-4842-A57E-C6C72632DAF6}"/>
                  </a:ext>
                </a:extLst>
              </p:cNvPr>
              <p:cNvSpPr>
                <a:spLocks noChangeAspect="1"/>
              </p:cNvSpPr>
              <p:nvPr/>
            </p:nvSpPr>
            <p:spPr>
              <a:xfrm rot="1800000">
                <a:off x="6205971" y="475964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9" name="楕円 198">
                <a:extLst>
                  <a:ext uri="{FF2B5EF4-FFF2-40B4-BE49-F238E27FC236}">
                    <a16:creationId xmlns:a16="http://schemas.microsoft.com/office/drawing/2014/main" id="{66AD3440-BB0B-404F-94B6-67AAF580ABE3}"/>
                  </a:ext>
                </a:extLst>
              </p:cNvPr>
              <p:cNvSpPr>
                <a:spLocks noChangeAspect="1"/>
              </p:cNvSpPr>
              <p:nvPr/>
            </p:nvSpPr>
            <p:spPr>
              <a:xfrm rot="1800000">
                <a:off x="6386857" y="471011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0" name="楕円 199">
                <a:extLst>
                  <a:ext uri="{FF2B5EF4-FFF2-40B4-BE49-F238E27FC236}">
                    <a16:creationId xmlns:a16="http://schemas.microsoft.com/office/drawing/2014/main" id="{79BCB89A-A395-4D78-9EB7-F63F95015EDF}"/>
                  </a:ext>
                </a:extLst>
              </p:cNvPr>
              <p:cNvSpPr>
                <a:spLocks noChangeAspect="1"/>
              </p:cNvSpPr>
              <p:nvPr/>
            </p:nvSpPr>
            <p:spPr>
              <a:xfrm rot="1800000">
                <a:off x="6564038" y="466439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1" name="楕円 200">
                <a:extLst>
                  <a:ext uri="{FF2B5EF4-FFF2-40B4-BE49-F238E27FC236}">
                    <a16:creationId xmlns:a16="http://schemas.microsoft.com/office/drawing/2014/main" id="{C41CE599-E9D7-46A7-A0D4-627DEE3411A6}"/>
                  </a:ext>
                </a:extLst>
              </p:cNvPr>
              <p:cNvSpPr>
                <a:spLocks noChangeAspect="1"/>
              </p:cNvSpPr>
              <p:nvPr/>
            </p:nvSpPr>
            <p:spPr>
              <a:xfrm rot="1800000">
                <a:off x="6740438" y="461816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2" name="楕円 201">
                <a:extLst>
                  <a:ext uri="{FF2B5EF4-FFF2-40B4-BE49-F238E27FC236}">
                    <a16:creationId xmlns:a16="http://schemas.microsoft.com/office/drawing/2014/main" id="{0BEF53E7-E139-400C-BD61-4A3C2C181ADF}"/>
                  </a:ext>
                </a:extLst>
              </p:cNvPr>
              <p:cNvSpPr>
                <a:spLocks noChangeAspect="1"/>
              </p:cNvSpPr>
              <p:nvPr/>
            </p:nvSpPr>
            <p:spPr>
              <a:xfrm rot="1800000">
                <a:off x="6919601" y="457244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5" name="楕円 204">
                <a:extLst>
                  <a:ext uri="{FF2B5EF4-FFF2-40B4-BE49-F238E27FC236}">
                    <a16:creationId xmlns:a16="http://schemas.microsoft.com/office/drawing/2014/main" id="{968846CE-D282-48B3-B2C4-54D81125C3B4}"/>
                  </a:ext>
                </a:extLst>
              </p:cNvPr>
              <p:cNvSpPr>
                <a:spLocks noChangeAspect="1"/>
              </p:cNvSpPr>
              <p:nvPr/>
            </p:nvSpPr>
            <p:spPr>
              <a:xfrm rot="1800000">
                <a:off x="6029994" y="502809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6" name="楕円 205">
                <a:extLst>
                  <a:ext uri="{FF2B5EF4-FFF2-40B4-BE49-F238E27FC236}">
                    <a16:creationId xmlns:a16="http://schemas.microsoft.com/office/drawing/2014/main" id="{BB0883C4-6A00-4383-A457-F2E1FD13EADF}"/>
                  </a:ext>
                </a:extLst>
              </p:cNvPr>
              <p:cNvSpPr>
                <a:spLocks noChangeAspect="1"/>
              </p:cNvSpPr>
              <p:nvPr/>
            </p:nvSpPr>
            <p:spPr>
              <a:xfrm rot="1800000">
                <a:off x="6205970" y="498237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7" name="楕円 206">
                <a:extLst>
                  <a:ext uri="{FF2B5EF4-FFF2-40B4-BE49-F238E27FC236}">
                    <a16:creationId xmlns:a16="http://schemas.microsoft.com/office/drawing/2014/main" id="{F00291C5-AD7A-47F3-8BF9-0C4F2112B5DE}"/>
                  </a:ext>
                </a:extLst>
              </p:cNvPr>
              <p:cNvSpPr>
                <a:spLocks noChangeAspect="1"/>
              </p:cNvSpPr>
              <p:nvPr/>
            </p:nvSpPr>
            <p:spPr>
              <a:xfrm rot="1800000">
                <a:off x="6386856" y="493284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8" name="楕円 207">
                <a:extLst>
                  <a:ext uri="{FF2B5EF4-FFF2-40B4-BE49-F238E27FC236}">
                    <a16:creationId xmlns:a16="http://schemas.microsoft.com/office/drawing/2014/main" id="{9FA03CC2-4DDB-42C5-A551-FF8C3979E24A}"/>
                  </a:ext>
                </a:extLst>
              </p:cNvPr>
              <p:cNvSpPr>
                <a:spLocks noChangeAspect="1"/>
              </p:cNvSpPr>
              <p:nvPr/>
            </p:nvSpPr>
            <p:spPr>
              <a:xfrm rot="1800000">
                <a:off x="6564037" y="488712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9" name="楕円 208">
                <a:extLst>
                  <a:ext uri="{FF2B5EF4-FFF2-40B4-BE49-F238E27FC236}">
                    <a16:creationId xmlns:a16="http://schemas.microsoft.com/office/drawing/2014/main" id="{0DC72A03-2C61-4E66-A3CE-D02A0287C6AC}"/>
                  </a:ext>
                </a:extLst>
              </p:cNvPr>
              <p:cNvSpPr>
                <a:spLocks noChangeAspect="1"/>
              </p:cNvSpPr>
              <p:nvPr/>
            </p:nvSpPr>
            <p:spPr>
              <a:xfrm rot="1800000">
                <a:off x="6740437" y="4840891"/>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0" name="楕円 209">
                <a:extLst>
                  <a:ext uri="{FF2B5EF4-FFF2-40B4-BE49-F238E27FC236}">
                    <a16:creationId xmlns:a16="http://schemas.microsoft.com/office/drawing/2014/main" id="{C25F4241-5DD9-4C1F-8EC7-A6DD06C87EF7}"/>
                  </a:ext>
                </a:extLst>
              </p:cNvPr>
              <p:cNvSpPr>
                <a:spLocks noChangeAspect="1"/>
              </p:cNvSpPr>
              <p:nvPr/>
            </p:nvSpPr>
            <p:spPr>
              <a:xfrm rot="1800000">
                <a:off x="6919599" y="4795171"/>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88CA83C1-F2E2-46D1-B571-3958EC01B117}"/>
                  </a:ext>
                </a:extLst>
              </p:cNvPr>
              <p:cNvSpPr>
                <a:spLocks noChangeAspect="1"/>
              </p:cNvSpPr>
              <p:nvPr/>
            </p:nvSpPr>
            <p:spPr>
              <a:xfrm rot="1800000">
                <a:off x="5677582" y="4251920"/>
                <a:ext cx="148070" cy="278359"/>
              </a:xfrm>
              <a:prstGeom prst="ellipse">
                <a:avLst/>
              </a:prstGeom>
              <a:solidFill>
                <a:srgbClr val="FFFFFF"/>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34" name="平行四辺形 133">
              <a:extLst>
                <a:ext uri="{FF2B5EF4-FFF2-40B4-BE49-F238E27FC236}">
                  <a16:creationId xmlns:a16="http://schemas.microsoft.com/office/drawing/2014/main" id="{13AAAB90-901E-43FA-91E3-27B5885D8DFD}"/>
                </a:ext>
              </a:extLst>
            </p:cNvPr>
            <p:cNvSpPr>
              <a:spLocks noChangeAspect="1"/>
            </p:cNvSpPr>
            <p:nvPr/>
          </p:nvSpPr>
          <p:spPr>
            <a:xfrm rot="9900000">
              <a:off x="5174328" y="4101356"/>
              <a:ext cx="207723" cy="178516"/>
            </a:xfrm>
            <a:prstGeom prst="parallelogram">
              <a:avLst/>
            </a:prstGeom>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37" name="直線コネクタ 136">
              <a:extLst>
                <a:ext uri="{FF2B5EF4-FFF2-40B4-BE49-F238E27FC236}">
                  <a16:creationId xmlns:a16="http://schemas.microsoft.com/office/drawing/2014/main" id="{4401F2BB-0498-44AA-AD95-0FC21A503F8D}"/>
                </a:ext>
              </a:extLst>
            </p:cNvPr>
            <p:cNvCxnSpPr>
              <a:cxnSpLocks noChangeAspect="1"/>
            </p:cNvCxnSpPr>
            <p:nvPr/>
          </p:nvCxnSpPr>
          <p:spPr>
            <a:xfrm flipV="1">
              <a:off x="5201953" y="4132944"/>
              <a:ext cx="151800" cy="4179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142" name="直線コネクタ 141">
              <a:extLst>
                <a:ext uri="{FF2B5EF4-FFF2-40B4-BE49-F238E27FC236}">
                  <a16:creationId xmlns:a16="http://schemas.microsoft.com/office/drawing/2014/main" id="{5199CC45-745A-48D6-891B-8C83469E34E9}"/>
                </a:ext>
              </a:extLst>
            </p:cNvPr>
            <p:cNvCxnSpPr>
              <a:cxnSpLocks noChangeAspect="1"/>
            </p:cNvCxnSpPr>
            <p:nvPr/>
          </p:nvCxnSpPr>
          <p:spPr>
            <a:xfrm flipV="1">
              <a:off x="5201953" y="4196667"/>
              <a:ext cx="151800" cy="4179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143" name="直線コネクタ 142">
              <a:extLst>
                <a:ext uri="{FF2B5EF4-FFF2-40B4-BE49-F238E27FC236}">
                  <a16:creationId xmlns:a16="http://schemas.microsoft.com/office/drawing/2014/main" id="{A45E7834-29AB-429C-B91A-FB77FA1B4BAE}"/>
                </a:ext>
              </a:extLst>
            </p:cNvPr>
            <p:cNvCxnSpPr>
              <a:cxnSpLocks/>
            </p:cNvCxnSpPr>
            <p:nvPr/>
          </p:nvCxnSpPr>
          <p:spPr>
            <a:xfrm>
              <a:off x="5245827" y="4102363"/>
              <a:ext cx="3082" cy="18945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146" name="直線コネクタ 145">
              <a:extLst>
                <a:ext uri="{FF2B5EF4-FFF2-40B4-BE49-F238E27FC236}">
                  <a16:creationId xmlns:a16="http://schemas.microsoft.com/office/drawing/2014/main" id="{1FAC865A-BC45-41A7-ADC8-999C4727FFA2}"/>
                </a:ext>
              </a:extLst>
            </p:cNvPr>
            <p:cNvCxnSpPr>
              <a:cxnSpLocks/>
            </p:cNvCxnSpPr>
            <p:nvPr/>
          </p:nvCxnSpPr>
          <p:spPr>
            <a:xfrm>
              <a:off x="5304868" y="4083314"/>
              <a:ext cx="3082" cy="18945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22" name="直線コネクタ 21">
              <a:extLst>
                <a:ext uri="{FF2B5EF4-FFF2-40B4-BE49-F238E27FC236}">
                  <a16:creationId xmlns:a16="http://schemas.microsoft.com/office/drawing/2014/main" id="{D2199F14-F310-4F8F-BE92-8A7EBDE32546}"/>
                </a:ext>
              </a:extLst>
            </p:cNvPr>
            <p:cNvCxnSpPr>
              <a:cxnSpLocks/>
            </p:cNvCxnSpPr>
            <p:nvPr/>
          </p:nvCxnSpPr>
          <p:spPr>
            <a:xfrm>
              <a:off x="5280285" y="4190095"/>
              <a:ext cx="2498865" cy="1031269"/>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51" name="直線コネクタ 150">
              <a:extLst>
                <a:ext uri="{FF2B5EF4-FFF2-40B4-BE49-F238E27FC236}">
                  <a16:creationId xmlns:a16="http://schemas.microsoft.com/office/drawing/2014/main" id="{F9BF12FC-540F-4FF2-B618-48B7EF459BAB}"/>
                </a:ext>
              </a:extLst>
            </p:cNvPr>
            <p:cNvCxnSpPr>
              <a:cxnSpLocks/>
            </p:cNvCxnSpPr>
            <p:nvPr/>
          </p:nvCxnSpPr>
          <p:spPr>
            <a:xfrm>
              <a:off x="5273935" y="4116465"/>
              <a:ext cx="2387542" cy="132308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4" name="直線コネクタ 153">
              <a:extLst>
                <a:ext uri="{FF2B5EF4-FFF2-40B4-BE49-F238E27FC236}">
                  <a16:creationId xmlns:a16="http://schemas.microsoft.com/office/drawing/2014/main" id="{2BA2BB26-EEEA-4282-95F5-F40602DCD06B}"/>
                </a:ext>
              </a:extLst>
            </p:cNvPr>
            <p:cNvCxnSpPr>
              <a:cxnSpLocks/>
            </p:cNvCxnSpPr>
            <p:nvPr/>
          </p:nvCxnSpPr>
          <p:spPr>
            <a:xfrm>
              <a:off x="5326893" y="4104559"/>
              <a:ext cx="2258219" cy="1483928"/>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4B01510C-D7A8-42A5-BF0E-0D7FCC3C309A}"/>
                </a:ext>
              </a:extLst>
            </p:cNvPr>
            <p:cNvCxnSpPr>
              <a:cxnSpLocks/>
            </p:cNvCxnSpPr>
            <p:nvPr/>
          </p:nvCxnSpPr>
          <p:spPr>
            <a:xfrm>
              <a:off x="5326893" y="4173123"/>
              <a:ext cx="2385411" cy="1189271"/>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0" name="直線コネクタ 159">
              <a:extLst>
                <a:ext uri="{FF2B5EF4-FFF2-40B4-BE49-F238E27FC236}">
                  <a16:creationId xmlns:a16="http://schemas.microsoft.com/office/drawing/2014/main" id="{F86527E6-BFA5-4402-B17D-A2CA5233D205}"/>
                </a:ext>
              </a:extLst>
            </p:cNvPr>
            <p:cNvCxnSpPr>
              <a:cxnSpLocks/>
            </p:cNvCxnSpPr>
            <p:nvPr/>
          </p:nvCxnSpPr>
          <p:spPr>
            <a:xfrm>
              <a:off x="5221237" y="4137897"/>
              <a:ext cx="2521092" cy="1158183"/>
            </a:xfrm>
            <a:prstGeom prst="line">
              <a:avLst/>
            </a:prstGeom>
            <a:ln w="127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AF14468A-8CE4-4A90-8406-E2BDBD7B9EE8}"/>
                </a:ext>
              </a:extLst>
            </p:cNvPr>
            <p:cNvCxnSpPr>
              <a:cxnSpLocks/>
            </p:cNvCxnSpPr>
            <p:nvPr/>
          </p:nvCxnSpPr>
          <p:spPr>
            <a:xfrm>
              <a:off x="5223376" y="4197238"/>
              <a:ext cx="2611472" cy="948869"/>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1" name="直線コネクタ 170">
              <a:extLst>
                <a:ext uri="{FF2B5EF4-FFF2-40B4-BE49-F238E27FC236}">
                  <a16:creationId xmlns:a16="http://schemas.microsoft.com/office/drawing/2014/main" id="{428CC3E5-9492-43E0-8924-C009F241B9D7}"/>
                </a:ext>
              </a:extLst>
            </p:cNvPr>
            <p:cNvCxnSpPr>
              <a:cxnSpLocks/>
            </p:cNvCxnSpPr>
            <p:nvPr/>
          </p:nvCxnSpPr>
          <p:spPr>
            <a:xfrm>
              <a:off x="5223376" y="4261429"/>
              <a:ext cx="2720947" cy="665240"/>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12" name="直線コネクタ 211">
              <a:extLst>
                <a:ext uri="{FF2B5EF4-FFF2-40B4-BE49-F238E27FC236}">
                  <a16:creationId xmlns:a16="http://schemas.microsoft.com/office/drawing/2014/main" id="{11533153-2406-4697-83D4-0B650870AA2E}"/>
                </a:ext>
              </a:extLst>
            </p:cNvPr>
            <p:cNvCxnSpPr>
              <a:cxnSpLocks/>
            </p:cNvCxnSpPr>
            <p:nvPr/>
          </p:nvCxnSpPr>
          <p:spPr>
            <a:xfrm>
              <a:off x="5279468" y="4245554"/>
              <a:ext cx="2617972" cy="786482"/>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14" name="直線コネクタ 213">
              <a:extLst>
                <a:ext uri="{FF2B5EF4-FFF2-40B4-BE49-F238E27FC236}">
                  <a16:creationId xmlns:a16="http://schemas.microsoft.com/office/drawing/2014/main" id="{3838CD70-8689-4B1D-A593-CF7663CC3757}"/>
                </a:ext>
              </a:extLst>
            </p:cNvPr>
            <p:cNvCxnSpPr>
              <a:cxnSpLocks/>
            </p:cNvCxnSpPr>
            <p:nvPr/>
          </p:nvCxnSpPr>
          <p:spPr>
            <a:xfrm>
              <a:off x="5337631" y="4236029"/>
              <a:ext cx="2516660" cy="869797"/>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
        <p:nvSpPr>
          <p:cNvPr id="272" name="コンテンツ プレースホルダー 2">
            <a:extLst>
              <a:ext uri="{FF2B5EF4-FFF2-40B4-BE49-F238E27FC236}">
                <a16:creationId xmlns:a16="http://schemas.microsoft.com/office/drawing/2014/main" id="{873A678A-6523-48E7-9D67-E524320EE7AD}"/>
              </a:ext>
            </a:extLst>
          </p:cNvPr>
          <p:cNvSpPr txBox="1">
            <a:spLocks/>
          </p:cNvSpPr>
          <p:nvPr/>
        </p:nvSpPr>
        <p:spPr>
          <a:xfrm>
            <a:off x="6719011" y="3118275"/>
            <a:ext cx="2487372" cy="71091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Micro-lens array</a:t>
            </a:r>
          </a:p>
        </p:txBody>
      </p:sp>
      <p:sp>
        <p:nvSpPr>
          <p:cNvPr id="273" name="コンテンツ プレースホルダー 2">
            <a:extLst>
              <a:ext uri="{FF2B5EF4-FFF2-40B4-BE49-F238E27FC236}">
                <a16:creationId xmlns:a16="http://schemas.microsoft.com/office/drawing/2014/main" id="{281E4CAE-7D13-4624-A694-59A8F52D1667}"/>
              </a:ext>
            </a:extLst>
          </p:cNvPr>
          <p:cNvSpPr txBox="1">
            <a:spLocks/>
          </p:cNvSpPr>
          <p:nvPr/>
        </p:nvSpPr>
        <p:spPr>
          <a:xfrm>
            <a:off x="4226984" y="3093822"/>
            <a:ext cx="1638327"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Ray sensor</a:t>
            </a:r>
          </a:p>
        </p:txBody>
      </p:sp>
      <p:sp>
        <p:nvSpPr>
          <p:cNvPr id="274" name="コンテンツ プレースホルダー 2">
            <a:extLst>
              <a:ext uri="{FF2B5EF4-FFF2-40B4-BE49-F238E27FC236}">
                <a16:creationId xmlns:a16="http://schemas.microsoft.com/office/drawing/2014/main" id="{45A61910-E3C7-4F86-A264-ADFCF533FBA9}"/>
              </a:ext>
            </a:extLst>
          </p:cNvPr>
          <p:cNvSpPr txBox="1">
            <a:spLocks/>
          </p:cNvSpPr>
          <p:nvPr/>
        </p:nvSpPr>
        <p:spPr>
          <a:xfrm>
            <a:off x="5788056" y="5747946"/>
            <a:ext cx="1632131" cy="38484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Main</a:t>
            </a:r>
            <a:r>
              <a:rPr lang="ja-JP" altLang="en-US" sz="1800" b="1" dirty="0">
                <a:solidFill>
                  <a:schemeClr val="tx2"/>
                </a:solidFill>
              </a:rPr>
              <a:t> </a:t>
            </a:r>
            <a:r>
              <a:rPr lang="en-US" altLang="ja-JP" sz="1800" b="1" dirty="0">
                <a:solidFill>
                  <a:schemeClr val="tx2"/>
                </a:solidFill>
              </a:rPr>
              <a:t>lens</a:t>
            </a:r>
          </a:p>
        </p:txBody>
      </p:sp>
    </p:spTree>
    <p:extLst>
      <p:ext uri="{BB962C8B-B14F-4D97-AF65-F5344CB8AC3E}">
        <p14:creationId xmlns:p14="http://schemas.microsoft.com/office/powerpoint/2010/main" val="1977660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矢印: 左右 18">
            <a:extLst>
              <a:ext uri="{FF2B5EF4-FFF2-40B4-BE49-F238E27FC236}">
                <a16:creationId xmlns:a16="http://schemas.microsoft.com/office/drawing/2014/main" id="{063B2C33-52CC-4C72-9DF2-408C64D4363B}"/>
              </a:ext>
            </a:extLst>
          </p:cNvPr>
          <p:cNvSpPr/>
          <p:nvPr/>
        </p:nvSpPr>
        <p:spPr>
          <a:xfrm>
            <a:off x="3037866" y="3681453"/>
            <a:ext cx="3394314" cy="50413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t>2450</a:t>
            </a:r>
            <a:r>
              <a:rPr lang="ja-JP" altLang="en-US" b="1" dirty="0"/>
              <a:t> </a:t>
            </a:r>
            <a:r>
              <a:rPr lang="en-US" altLang="ja-JP" b="1" dirty="0"/>
              <a:t>pixels</a:t>
            </a:r>
            <a:endParaRPr kumimoji="1" lang="ja-JP" altLang="en-US" b="1" dirty="0"/>
          </a:p>
        </p:txBody>
      </p:sp>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Light field camera and its characteristic</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5</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4820794"/>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Basic information about </a:t>
            </a:r>
            <a:r>
              <a:rPr lang="en-US" altLang="ja-JP" sz="2400" b="1" dirty="0" err="1">
                <a:solidFill>
                  <a:schemeClr val="tx2"/>
                </a:solidFill>
              </a:rPr>
              <a:t>Lytro</a:t>
            </a:r>
            <a:r>
              <a:rPr lang="en-US" altLang="ja-JP" sz="2400" b="1" dirty="0">
                <a:solidFill>
                  <a:schemeClr val="tx2"/>
                </a:solidFill>
              </a:rPr>
              <a:t> Illum</a:t>
            </a:r>
            <a:endParaRPr lang="ja-JP" altLang="en-US" sz="2400" b="1" dirty="0">
              <a:solidFill>
                <a:schemeClr val="tx2"/>
              </a:solidFill>
            </a:endParaRPr>
          </a:p>
          <a:p>
            <a:pPr>
              <a:lnSpc>
                <a:spcPct val="100000"/>
              </a:lnSpc>
            </a:pPr>
            <a:r>
              <a:rPr lang="en-US" altLang="ja-JP" sz="2000" dirty="0">
                <a:solidFill>
                  <a:schemeClr val="tx2"/>
                </a:solidFill>
              </a:rPr>
              <a:t>Number of ray sensor</a:t>
            </a:r>
            <a:r>
              <a:rPr lang="ja-JP" altLang="en-US" sz="2000" dirty="0">
                <a:solidFill>
                  <a:schemeClr val="tx2"/>
                </a:solidFill>
              </a:rPr>
              <a:t>：</a:t>
            </a:r>
            <a:r>
              <a:rPr lang="en-US" altLang="ja-JP" sz="2000" dirty="0">
                <a:solidFill>
                  <a:schemeClr val="tx2"/>
                </a:solidFill>
              </a:rPr>
              <a:t>7728 × 5368</a:t>
            </a:r>
          </a:p>
          <a:p>
            <a:pPr>
              <a:lnSpc>
                <a:spcPct val="100000"/>
              </a:lnSpc>
            </a:pPr>
            <a:r>
              <a:rPr lang="en-US" altLang="ja-JP" sz="2000" dirty="0">
                <a:solidFill>
                  <a:schemeClr val="tx2"/>
                </a:solidFill>
              </a:rPr>
              <a:t>Number of pixels of output image</a:t>
            </a:r>
            <a:r>
              <a:rPr lang="ja-JP" altLang="en-US" sz="2000" dirty="0">
                <a:solidFill>
                  <a:schemeClr val="tx2"/>
                </a:solidFill>
              </a:rPr>
              <a:t>：</a:t>
            </a:r>
            <a:r>
              <a:rPr lang="en-US" altLang="ja-JP" sz="2000" dirty="0">
                <a:solidFill>
                  <a:schemeClr val="tx2"/>
                </a:solidFill>
              </a:rPr>
              <a:t>2450×1634</a:t>
            </a:r>
          </a:p>
          <a:p>
            <a:pPr>
              <a:lnSpc>
                <a:spcPct val="100000"/>
              </a:lnSpc>
            </a:pPr>
            <a:r>
              <a:rPr lang="en-US" altLang="ja-JP" sz="2000" dirty="0">
                <a:solidFill>
                  <a:schemeClr val="tx2"/>
                </a:solidFill>
              </a:rPr>
              <a:t>The content of</a:t>
            </a:r>
            <a:r>
              <a:rPr lang="ja-JP" altLang="en-US" sz="2000" dirty="0">
                <a:solidFill>
                  <a:schemeClr val="tx2"/>
                </a:solidFill>
              </a:rPr>
              <a:t> </a:t>
            </a:r>
            <a:r>
              <a:rPr lang="en-US" altLang="ja-JP" sz="2000" dirty="0">
                <a:solidFill>
                  <a:schemeClr val="tx2"/>
                </a:solidFill>
              </a:rPr>
              <a:t>raw data(.</a:t>
            </a:r>
            <a:r>
              <a:rPr lang="en-US" altLang="ja-JP" sz="2000" dirty="0" err="1">
                <a:solidFill>
                  <a:schemeClr val="tx2"/>
                </a:solidFill>
              </a:rPr>
              <a:t>lfr</a:t>
            </a:r>
            <a:r>
              <a:rPr lang="en-US" altLang="ja-JP" sz="2000" dirty="0">
                <a:solidFill>
                  <a:schemeClr val="tx2"/>
                </a:solidFill>
              </a:rPr>
              <a:t>) from </a:t>
            </a:r>
            <a:r>
              <a:rPr lang="en-US" altLang="ja-JP" sz="2000" dirty="0" err="1">
                <a:solidFill>
                  <a:schemeClr val="tx2"/>
                </a:solidFill>
              </a:rPr>
              <a:t>Lytro</a:t>
            </a:r>
            <a:r>
              <a:rPr lang="ja-JP" altLang="en-US" sz="2000" dirty="0">
                <a:solidFill>
                  <a:schemeClr val="tx2"/>
                </a:solidFill>
              </a:rPr>
              <a:t>：</a:t>
            </a:r>
            <a:r>
              <a:rPr lang="en-US" altLang="ja-JP" sz="2000" dirty="0">
                <a:solidFill>
                  <a:schemeClr val="tx2"/>
                </a:solidFill>
              </a:rPr>
              <a:t>Color value of each sensor</a:t>
            </a:r>
            <a:endParaRPr lang="en-US" altLang="ja-JP" sz="500" dirty="0">
              <a:solidFill>
                <a:schemeClr val="tx2"/>
              </a:solidFill>
            </a:endParaRPr>
          </a:p>
          <a:p>
            <a:pPr>
              <a:lnSpc>
                <a:spcPct val="100000"/>
              </a:lnSpc>
            </a:pPr>
            <a:endParaRPr lang="en-US" altLang="ja-JP" sz="500" dirty="0">
              <a:solidFill>
                <a:schemeClr val="tx2"/>
              </a:solidFill>
            </a:endParaRPr>
          </a:p>
          <a:p>
            <a:pPr>
              <a:lnSpc>
                <a:spcPct val="100000"/>
              </a:lnSpc>
              <a:buFont typeface="Wingdings" panose="05000000000000000000" pitchFamily="2" charset="2"/>
              <a:buChar char="n"/>
            </a:pPr>
            <a:r>
              <a:rPr lang="en-US" altLang="ja-JP" sz="2400" b="1" dirty="0">
                <a:solidFill>
                  <a:schemeClr val="tx2"/>
                </a:solidFill>
              </a:rPr>
              <a:t>Image from raw data of </a:t>
            </a:r>
            <a:r>
              <a:rPr lang="en-US" altLang="ja-JP" sz="2400" b="1" dirty="0" err="1">
                <a:solidFill>
                  <a:schemeClr val="tx2"/>
                </a:solidFill>
              </a:rPr>
              <a:t>Lytro</a:t>
            </a:r>
            <a:r>
              <a:rPr lang="en-US" altLang="ja-JP" sz="2400" b="1" dirty="0">
                <a:solidFill>
                  <a:schemeClr val="tx2"/>
                </a:solidFill>
              </a:rPr>
              <a:t> Illum</a:t>
            </a:r>
          </a:p>
          <a:p>
            <a:pPr>
              <a:lnSpc>
                <a:spcPct val="100000"/>
              </a:lnSpc>
            </a:pPr>
            <a:r>
              <a:rPr lang="en-US" altLang="ja-JP" sz="2000" dirty="0">
                <a:solidFill>
                  <a:schemeClr val="tx2"/>
                </a:solidFill>
              </a:rPr>
              <a:t>Raw</a:t>
            </a:r>
            <a:r>
              <a:rPr lang="ja-JP" altLang="en-US" sz="2000" dirty="0">
                <a:solidFill>
                  <a:schemeClr val="tx2"/>
                </a:solidFill>
              </a:rPr>
              <a:t> </a:t>
            </a:r>
            <a:r>
              <a:rPr lang="en-US" altLang="ja-JP" sz="2000" dirty="0">
                <a:solidFill>
                  <a:schemeClr val="tx2"/>
                </a:solidFill>
              </a:rPr>
              <a:t>image</a:t>
            </a:r>
          </a:p>
        </p:txBody>
      </p:sp>
      <p:pic>
        <p:nvPicPr>
          <p:cNvPr id="3" name="図 2">
            <a:extLst>
              <a:ext uri="{FF2B5EF4-FFF2-40B4-BE49-F238E27FC236}">
                <a16:creationId xmlns:a16="http://schemas.microsoft.com/office/drawing/2014/main" id="{465F640E-E03B-4F82-A55D-0A5A2FF947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7866" y="4185584"/>
            <a:ext cx="3373068" cy="2342258"/>
          </a:xfrm>
          <a:prstGeom prst="rect">
            <a:avLst/>
          </a:prstGeom>
        </p:spPr>
      </p:pic>
      <p:sp>
        <p:nvSpPr>
          <p:cNvPr id="20" name="矢印: 左右 19">
            <a:extLst>
              <a:ext uri="{FF2B5EF4-FFF2-40B4-BE49-F238E27FC236}">
                <a16:creationId xmlns:a16="http://schemas.microsoft.com/office/drawing/2014/main" id="{95CD8D40-6C22-4203-A370-B546330E36E9}"/>
              </a:ext>
            </a:extLst>
          </p:cNvPr>
          <p:cNvSpPr/>
          <p:nvPr/>
        </p:nvSpPr>
        <p:spPr>
          <a:xfrm rot="16200000">
            <a:off x="1491825" y="5104649"/>
            <a:ext cx="2342259" cy="50413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t>1634 </a:t>
            </a:r>
            <a:r>
              <a:rPr lang="en-US" altLang="ja-JP" b="1" dirty="0" err="1"/>
              <a:t>pixles</a:t>
            </a:r>
            <a:endParaRPr kumimoji="1" lang="ja-JP" altLang="en-US" b="1" dirty="0"/>
          </a:p>
        </p:txBody>
      </p:sp>
    </p:spTree>
    <p:extLst>
      <p:ext uri="{BB962C8B-B14F-4D97-AF65-F5344CB8AC3E}">
        <p14:creationId xmlns:p14="http://schemas.microsoft.com/office/powerpoint/2010/main" val="3566678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コンテンツ プレースホルダー 2">
            <a:extLst>
              <a:ext uri="{FF2B5EF4-FFF2-40B4-BE49-F238E27FC236}">
                <a16:creationId xmlns:a16="http://schemas.microsoft.com/office/drawing/2014/main" id="{191999C9-516B-4046-AAD0-9D1AF80F91DA}"/>
              </a:ext>
            </a:extLst>
          </p:cNvPr>
          <p:cNvSpPr txBox="1">
            <a:spLocks/>
          </p:cNvSpPr>
          <p:nvPr/>
        </p:nvSpPr>
        <p:spPr>
          <a:xfrm>
            <a:off x="381000" y="1250407"/>
            <a:ext cx="8369299" cy="4820794"/>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Image from processing raw data </a:t>
            </a:r>
            <a:endParaRPr lang="ja-JP" altLang="en-US" sz="2400" b="1" dirty="0">
              <a:solidFill>
                <a:schemeClr val="tx2"/>
              </a:solidFill>
            </a:endParaRPr>
          </a:p>
          <a:p>
            <a:pPr>
              <a:lnSpc>
                <a:spcPct val="100000"/>
              </a:lnSpc>
            </a:pPr>
            <a:r>
              <a:rPr lang="en-US" altLang="ja-JP" sz="2000" dirty="0">
                <a:solidFill>
                  <a:schemeClr val="tx2"/>
                </a:solidFill>
              </a:rPr>
              <a:t>Multi-aspect image</a:t>
            </a:r>
            <a:r>
              <a:rPr lang="ja-JP" altLang="en-US" sz="2000" dirty="0">
                <a:solidFill>
                  <a:schemeClr val="tx2"/>
                </a:solidFill>
              </a:rPr>
              <a:t>：</a:t>
            </a:r>
            <a:r>
              <a:rPr lang="en-US" altLang="ja-JP" sz="2000" dirty="0">
                <a:solidFill>
                  <a:schemeClr val="tx2"/>
                </a:solidFill>
              </a:rPr>
              <a:t>Multiple images from slightly different </a:t>
            </a:r>
            <a:r>
              <a:rPr lang="en-US" altLang="ja-JP" sz="2000" b="1" dirty="0">
                <a:solidFill>
                  <a:srgbClr val="FF5050"/>
                </a:solidFill>
              </a:rPr>
              <a:t>aspects</a:t>
            </a:r>
          </a:p>
          <a:p>
            <a:pPr>
              <a:lnSpc>
                <a:spcPct val="100000"/>
              </a:lnSpc>
            </a:pPr>
            <a:r>
              <a:rPr lang="en-US" altLang="ja-JP" sz="2000" dirty="0">
                <a:solidFill>
                  <a:schemeClr val="tx2"/>
                </a:solidFill>
              </a:rPr>
              <a:t>Multi-focus image</a:t>
            </a:r>
            <a:r>
              <a:rPr lang="ja-JP" altLang="en-US" sz="2000" dirty="0">
                <a:solidFill>
                  <a:schemeClr val="tx2"/>
                </a:solidFill>
              </a:rPr>
              <a:t>：</a:t>
            </a:r>
            <a:r>
              <a:rPr lang="en-US" altLang="ja-JP" sz="2000" dirty="0">
                <a:solidFill>
                  <a:schemeClr val="tx2"/>
                </a:solidFill>
              </a:rPr>
              <a:t>Multiple images with slightly different </a:t>
            </a:r>
            <a:r>
              <a:rPr lang="en-US" altLang="ja-JP" sz="2000" b="1" dirty="0">
                <a:solidFill>
                  <a:srgbClr val="FF5050"/>
                </a:solidFill>
              </a:rPr>
              <a:t>focus</a:t>
            </a:r>
            <a:endParaRPr lang="ja-JP" altLang="en-US" sz="2000" b="1" dirty="0">
              <a:solidFill>
                <a:srgbClr val="FF5050"/>
              </a:solidFill>
            </a:endParaRPr>
          </a:p>
        </p:txBody>
      </p:sp>
      <p:pic>
        <p:nvPicPr>
          <p:cNvPr id="123" name="図 122">
            <a:extLst>
              <a:ext uri="{FF2B5EF4-FFF2-40B4-BE49-F238E27FC236}">
                <a16:creationId xmlns:a16="http://schemas.microsoft.com/office/drawing/2014/main" id="{63595BEB-7FD1-49B6-A813-C1C061D814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1060" y="3581455"/>
            <a:ext cx="2523970" cy="1683333"/>
          </a:xfrm>
          <a:prstGeom prst="rect">
            <a:avLst/>
          </a:prstGeom>
        </p:spPr>
      </p:pic>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Light field camera and its characteristic</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6</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5" name="図 14">
            <a:extLst>
              <a:ext uri="{FF2B5EF4-FFF2-40B4-BE49-F238E27FC236}">
                <a16:creationId xmlns:a16="http://schemas.microsoft.com/office/drawing/2014/main" id="{96CECFF2-F782-40B7-8D85-093D3C84D6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9376" y="2955183"/>
            <a:ext cx="2278055" cy="2293166"/>
          </a:xfrm>
          <a:prstGeom prst="rect">
            <a:avLst/>
          </a:prstGeom>
        </p:spPr>
      </p:pic>
      <p:sp>
        <p:nvSpPr>
          <p:cNvPr id="118" name="コンテンツ プレースホルダー 2">
            <a:extLst>
              <a:ext uri="{FF2B5EF4-FFF2-40B4-BE49-F238E27FC236}">
                <a16:creationId xmlns:a16="http://schemas.microsoft.com/office/drawing/2014/main" id="{5415E9F1-7EB6-4305-B5B4-98BAD048F29F}"/>
              </a:ext>
            </a:extLst>
          </p:cNvPr>
          <p:cNvSpPr txBox="1">
            <a:spLocks/>
          </p:cNvSpPr>
          <p:nvPr/>
        </p:nvSpPr>
        <p:spPr>
          <a:xfrm>
            <a:off x="321246" y="5719761"/>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Multi-aspect image</a:t>
            </a:r>
          </a:p>
        </p:txBody>
      </p:sp>
      <p:sp>
        <p:nvSpPr>
          <p:cNvPr id="119" name="コンテンツ プレースホルダー 2">
            <a:extLst>
              <a:ext uri="{FF2B5EF4-FFF2-40B4-BE49-F238E27FC236}">
                <a16:creationId xmlns:a16="http://schemas.microsoft.com/office/drawing/2014/main" id="{B22CDF33-C402-4B27-90C2-F6C01BC3CF84}"/>
              </a:ext>
            </a:extLst>
          </p:cNvPr>
          <p:cNvSpPr txBox="1">
            <a:spLocks/>
          </p:cNvSpPr>
          <p:nvPr/>
        </p:nvSpPr>
        <p:spPr>
          <a:xfrm>
            <a:off x="4496993" y="5706259"/>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Multi-focus image</a:t>
            </a:r>
          </a:p>
        </p:txBody>
      </p:sp>
      <p:sp>
        <p:nvSpPr>
          <p:cNvPr id="120" name="矢印: 左右 119">
            <a:extLst>
              <a:ext uri="{FF2B5EF4-FFF2-40B4-BE49-F238E27FC236}">
                <a16:creationId xmlns:a16="http://schemas.microsoft.com/office/drawing/2014/main" id="{EAA3576E-E113-465E-82F6-979A5FE66761}"/>
              </a:ext>
            </a:extLst>
          </p:cNvPr>
          <p:cNvSpPr/>
          <p:nvPr/>
        </p:nvSpPr>
        <p:spPr>
          <a:xfrm>
            <a:off x="3601060" y="2778011"/>
            <a:ext cx="5142942" cy="65098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t>Near</a:t>
            </a:r>
            <a:r>
              <a:rPr lang="ja-JP" altLang="en-US" b="1" dirty="0"/>
              <a:t>　   　   　　</a:t>
            </a:r>
            <a:r>
              <a:rPr lang="en-US" altLang="ja-JP" b="1" dirty="0"/>
              <a:t>Focus</a:t>
            </a:r>
            <a:r>
              <a:rPr lang="ja-JP" altLang="en-US" b="1" dirty="0"/>
              <a:t>　  　　    　　</a:t>
            </a:r>
            <a:r>
              <a:rPr lang="en-US" altLang="ja-JP" b="1" dirty="0"/>
              <a:t>Far</a:t>
            </a:r>
            <a:endParaRPr kumimoji="1" lang="ja-JP" altLang="en-US" b="1" dirty="0"/>
          </a:p>
        </p:txBody>
      </p:sp>
      <p:sp>
        <p:nvSpPr>
          <p:cNvPr id="121" name="正方形/長方形 120">
            <a:extLst>
              <a:ext uri="{FF2B5EF4-FFF2-40B4-BE49-F238E27FC236}">
                <a16:creationId xmlns:a16="http://schemas.microsoft.com/office/drawing/2014/main" id="{BA04CFF3-7520-4BDB-951F-7995CBE9BC6F}"/>
              </a:ext>
            </a:extLst>
          </p:cNvPr>
          <p:cNvSpPr/>
          <p:nvPr/>
        </p:nvSpPr>
        <p:spPr>
          <a:xfrm>
            <a:off x="3905250" y="6529111"/>
            <a:ext cx="5238750" cy="261610"/>
          </a:xfrm>
          <a:prstGeom prst="rect">
            <a:avLst/>
          </a:prstGeom>
        </p:spPr>
        <p:txBody>
          <a:bodyPr wrap="square">
            <a:spAutoFit/>
          </a:bodyPr>
          <a:lstStyle/>
          <a:p>
            <a:pPr algn="r"/>
            <a:r>
              <a:rPr lang="en-US" altLang="ja-JP" sz="1050" dirty="0">
                <a:solidFill>
                  <a:schemeClr val="tx2"/>
                </a:solidFill>
              </a:rPr>
              <a:t>http://www.cc.kyoto-su.ac.jp/~kano/pdf/study/student/2013HishinumaPaper.pdf</a:t>
            </a:r>
            <a:endParaRPr lang="ja-JP" altLang="en-US" sz="1050" dirty="0">
              <a:solidFill>
                <a:schemeClr val="tx2"/>
              </a:solidFill>
            </a:endParaRPr>
          </a:p>
        </p:txBody>
      </p:sp>
      <p:pic>
        <p:nvPicPr>
          <p:cNvPr id="124" name="図 123">
            <a:extLst>
              <a:ext uri="{FF2B5EF4-FFF2-40B4-BE49-F238E27FC236}">
                <a16:creationId xmlns:a16="http://schemas.microsoft.com/office/drawing/2014/main" id="{BC30EED4-0C25-46C9-884E-E523E70584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23178" y="3567114"/>
            <a:ext cx="2520824" cy="1681235"/>
          </a:xfrm>
          <a:prstGeom prst="rect">
            <a:avLst/>
          </a:prstGeom>
        </p:spPr>
      </p:pic>
    </p:spTree>
    <p:extLst>
      <p:ext uri="{BB962C8B-B14F-4D97-AF65-F5344CB8AC3E}">
        <p14:creationId xmlns:p14="http://schemas.microsoft.com/office/powerpoint/2010/main" val="20360177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図 13">
            <a:extLst>
              <a:ext uri="{FF2B5EF4-FFF2-40B4-BE49-F238E27FC236}">
                <a16:creationId xmlns:a16="http://schemas.microsoft.com/office/drawing/2014/main" id="{7140F79C-A4E9-4707-9B6C-DFAFE516B6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2850" y="2746298"/>
            <a:ext cx="4484691" cy="3113999"/>
          </a:xfrm>
          <a:prstGeom prst="rect">
            <a:avLst/>
          </a:prstGeom>
        </p:spPr>
      </p:pic>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a:t>
            </a:r>
            <a:r>
              <a:rPr lang="en-US" altLang="ja-JP" sz="2800" b="1" dirty="0"/>
              <a:t>Light field camera and its characteristic</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7</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4820794"/>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Image from processing multi-focus image</a:t>
            </a:r>
          </a:p>
          <a:p>
            <a:r>
              <a:rPr lang="en-US" altLang="ja-JP" sz="2000" dirty="0">
                <a:solidFill>
                  <a:schemeClr val="tx2"/>
                </a:solidFill>
              </a:rPr>
              <a:t>Everywhere-focused image</a:t>
            </a:r>
            <a:r>
              <a:rPr lang="ja-JP" altLang="en-US" sz="2000" dirty="0">
                <a:solidFill>
                  <a:schemeClr val="tx2"/>
                </a:solidFill>
              </a:rPr>
              <a:t>：</a:t>
            </a:r>
            <a:r>
              <a:rPr lang="en-US" altLang="ja-JP" sz="2000" dirty="0">
                <a:solidFill>
                  <a:schemeClr val="tx2"/>
                </a:solidFill>
              </a:rPr>
              <a:t>Image with focus on every pixels</a:t>
            </a:r>
          </a:p>
          <a:p>
            <a:pPr>
              <a:lnSpc>
                <a:spcPct val="100000"/>
              </a:lnSpc>
            </a:pPr>
            <a:endParaRPr lang="en-US" altLang="ja-JP" sz="2000" dirty="0">
              <a:solidFill>
                <a:schemeClr val="tx2"/>
              </a:solidFill>
            </a:endParaRPr>
          </a:p>
        </p:txBody>
      </p:sp>
      <p:pic>
        <p:nvPicPr>
          <p:cNvPr id="3" name="図 2">
            <a:extLst>
              <a:ext uri="{FF2B5EF4-FFF2-40B4-BE49-F238E27FC236}">
                <a16:creationId xmlns:a16="http://schemas.microsoft.com/office/drawing/2014/main" id="{3DB7788A-684F-405C-AD5F-BD0F860926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0368" y="2239709"/>
            <a:ext cx="2973612" cy="1983217"/>
          </a:xfrm>
          <a:prstGeom prst="rect">
            <a:avLst/>
          </a:prstGeom>
        </p:spPr>
      </p:pic>
      <p:pic>
        <p:nvPicPr>
          <p:cNvPr id="9" name="図 8">
            <a:extLst>
              <a:ext uri="{FF2B5EF4-FFF2-40B4-BE49-F238E27FC236}">
                <a16:creationId xmlns:a16="http://schemas.microsoft.com/office/drawing/2014/main" id="{1CA68923-A9E9-4055-BBAA-1FC289D5BF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8685" y="4385360"/>
            <a:ext cx="2975119" cy="1984222"/>
          </a:xfrm>
          <a:prstGeom prst="rect">
            <a:avLst/>
          </a:prstGeom>
        </p:spPr>
      </p:pic>
      <p:sp>
        <p:nvSpPr>
          <p:cNvPr id="21" name="コンテンツ プレースホルダー 2">
            <a:extLst>
              <a:ext uri="{FF2B5EF4-FFF2-40B4-BE49-F238E27FC236}">
                <a16:creationId xmlns:a16="http://schemas.microsoft.com/office/drawing/2014/main" id="{7572505C-2587-43A2-86F3-8DA632F5A689}"/>
              </a:ext>
            </a:extLst>
          </p:cNvPr>
          <p:cNvSpPr txBox="1">
            <a:spLocks/>
          </p:cNvSpPr>
          <p:nvPr/>
        </p:nvSpPr>
        <p:spPr>
          <a:xfrm>
            <a:off x="495417" y="64257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Multi-focus image</a:t>
            </a:r>
          </a:p>
        </p:txBody>
      </p:sp>
      <p:sp>
        <p:nvSpPr>
          <p:cNvPr id="22" name="コンテンツ プレースホルダー 2">
            <a:extLst>
              <a:ext uri="{FF2B5EF4-FFF2-40B4-BE49-F238E27FC236}">
                <a16:creationId xmlns:a16="http://schemas.microsoft.com/office/drawing/2014/main" id="{70DF6B9C-1BCC-4FF3-83D1-1C44E8291003}"/>
              </a:ext>
            </a:extLst>
          </p:cNvPr>
          <p:cNvSpPr txBox="1">
            <a:spLocks/>
          </p:cNvSpPr>
          <p:nvPr/>
        </p:nvSpPr>
        <p:spPr>
          <a:xfrm>
            <a:off x="4681942" y="64257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Everywhere-focused image</a:t>
            </a:r>
          </a:p>
        </p:txBody>
      </p:sp>
    </p:spTree>
    <p:extLst>
      <p:ext uri="{BB962C8B-B14F-4D97-AF65-F5344CB8AC3E}">
        <p14:creationId xmlns:p14="http://schemas.microsoft.com/office/powerpoint/2010/main" val="153053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D139452-D0E6-47CF-A602-AF0191317F80}"/>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kumimoji="1" lang="en-US" altLang="ja-JP" sz="2800" b="1" dirty="0"/>
              <a:t>Image Processing using </a:t>
            </a:r>
            <a:r>
              <a:rPr kumimoji="1" lang="en-US" altLang="ja-JP" sz="2800" b="1" dirty="0" err="1"/>
              <a:t>Lytro</a:t>
            </a:r>
            <a:r>
              <a:rPr kumimoji="1" lang="en-US" altLang="ja-JP" sz="2800" b="1" dirty="0"/>
              <a:t> Illum</a:t>
            </a:r>
            <a:endParaRPr kumimoji="1" lang="ja-JP" altLang="en-US" sz="2400" b="1" dirty="0"/>
          </a:p>
        </p:txBody>
      </p:sp>
      <p:sp>
        <p:nvSpPr>
          <p:cNvPr id="6" name="正方形/長方形 5">
            <a:extLst>
              <a:ext uri="{FF2B5EF4-FFF2-40B4-BE49-F238E27FC236}">
                <a16:creationId xmlns:a16="http://schemas.microsoft.com/office/drawing/2014/main" id="{5AF59FED-AFF1-4C05-9E60-1A50F7E087CA}"/>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A9F0CE53-57EA-46A2-A449-F030EA3F7D31}"/>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8</a:t>
            </a:r>
            <a:endParaRPr kumimoji="1" lang="ja-JP" altLang="en-US" sz="2800" b="1" dirty="0">
              <a:solidFill>
                <a:schemeClr val="bg1"/>
              </a:solidFill>
            </a:endParaRPr>
          </a:p>
        </p:txBody>
      </p:sp>
      <p:sp>
        <p:nvSpPr>
          <p:cNvPr id="14" name="正方形/長方形 13">
            <a:extLst>
              <a:ext uri="{FF2B5EF4-FFF2-40B4-BE49-F238E27FC236}">
                <a16:creationId xmlns:a16="http://schemas.microsoft.com/office/drawing/2014/main" id="{4A5E7947-1173-45A8-A7DC-FD5BA86CBF00}"/>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46" name="グループ化 245">
            <a:extLst>
              <a:ext uri="{FF2B5EF4-FFF2-40B4-BE49-F238E27FC236}">
                <a16:creationId xmlns:a16="http://schemas.microsoft.com/office/drawing/2014/main" id="{3D3C6428-8630-4BD2-AD68-CCFE72CAC087}"/>
              </a:ext>
            </a:extLst>
          </p:cNvPr>
          <p:cNvGrpSpPr/>
          <p:nvPr/>
        </p:nvGrpSpPr>
        <p:grpSpPr>
          <a:xfrm>
            <a:off x="667657" y="3429000"/>
            <a:ext cx="7676348" cy="3164168"/>
            <a:chOff x="836605" y="3032937"/>
            <a:chExt cx="7561399" cy="3743333"/>
          </a:xfrm>
        </p:grpSpPr>
        <p:sp>
          <p:nvSpPr>
            <p:cNvPr id="57" name="正方形/長方形 56">
              <a:extLst>
                <a:ext uri="{FF2B5EF4-FFF2-40B4-BE49-F238E27FC236}">
                  <a16:creationId xmlns:a16="http://schemas.microsoft.com/office/drawing/2014/main" id="{20489006-B267-4C3E-9ED8-1A5802DB0897}"/>
                </a:ext>
              </a:extLst>
            </p:cNvPr>
            <p:cNvSpPr/>
            <p:nvPr/>
          </p:nvSpPr>
          <p:spPr>
            <a:xfrm>
              <a:off x="8076542" y="4133259"/>
              <a:ext cx="321462" cy="9190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正方形/長方形 58">
              <a:extLst>
                <a:ext uri="{FF2B5EF4-FFF2-40B4-BE49-F238E27FC236}">
                  <a16:creationId xmlns:a16="http://schemas.microsoft.com/office/drawing/2014/main" id="{E6913706-90F3-4FF5-850A-D0BC4011E8A8}"/>
                </a:ext>
              </a:extLst>
            </p:cNvPr>
            <p:cNvSpPr/>
            <p:nvPr/>
          </p:nvSpPr>
          <p:spPr>
            <a:xfrm>
              <a:off x="8076542" y="4227360"/>
              <a:ext cx="321462" cy="9190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062CF3C1-7AE7-45F6-8AEA-CE764DDCE34A}"/>
                </a:ext>
              </a:extLst>
            </p:cNvPr>
            <p:cNvSpPr/>
            <p:nvPr/>
          </p:nvSpPr>
          <p:spPr>
            <a:xfrm>
              <a:off x="8076542" y="4319266"/>
              <a:ext cx="321462" cy="9190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正方形/長方形 60">
              <a:extLst>
                <a:ext uri="{FF2B5EF4-FFF2-40B4-BE49-F238E27FC236}">
                  <a16:creationId xmlns:a16="http://schemas.microsoft.com/office/drawing/2014/main" id="{9360C977-F392-4B75-BD42-1EF5806623B2}"/>
                </a:ext>
              </a:extLst>
            </p:cNvPr>
            <p:cNvSpPr/>
            <p:nvPr/>
          </p:nvSpPr>
          <p:spPr>
            <a:xfrm>
              <a:off x="8076542" y="4411170"/>
              <a:ext cx="321462" cy="9190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正方形/長方形 61">
              <a:extLst>
                <a:ext uri="{FF2B5EF4-FFF2-40B4-BE49-F238E27FC236}">
                  <a16:creationId xmlns:a16="http://schemas.microsoft.com/office/drawing/2014/main" id="{F1B8A769-BF99-4842-A61C-E5605F0A70EA}"/>
                </a:ext>
              </a:extLst>
            </p:cNvPr>
            <p:cNvSpPr/>
            <p:nvPr/>
          </p:nvSpPr>
          <p:spPr>
            <a:xfrm>
              <a:off x="8076542" y="4503075"/>
              <a:ext cx="321462" cy="9190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5904C33F-2C81-4C87-AA4C-8D105C0067AB}"/>
                </a:ext>
              </a:extLst>
            </p:cNvPr>
            <p:cNvSpPr/>
            <p:nvPr/>
          </p:nvSpPr>
          <p:spPr>
            <a:xfrm>
              <a:off x="8076542" y="4594981"/>
              <a:ext cx="321462" cy="9190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CB01DC41-4CBA-40C8-B065-56F3EB08AEC8}"/>
                </a:ext>
              </a:extLst>
            </p:cNvPr>
            <p:cNvSpPr/>
            <p:nvPr/>
          </p:nvSpPr>
          <p:spPr>
            <a:xfrm>
              <a:off x="8076542" y="4684901"/>
              <a:ext cx="321462" cy="9190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0FF653AE-BB21-42C1-A4A1-238ACFC0CF08}"/>
                </a:ext>
              </a:extLst>
            </p:cNvPr>
            <p:cNvSpPr/>
            <p:nvPr/>
          </p:nvSpPr>
          <p:spPr>
            <a:xfrm>
              <a:off x="8076542" y="4779003"/>
              <a:ext cx="321462" cy="9190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E9932FF8-97AF-4F41-80E8-2022183B16F5}"/>
                </a:ext>
              </a:extLst>
            </p:cNvPr>
            <p:cNvSpPr/>
            <p:nvPr/>
          </p:nvSpPr>
          <p:spPr>
            <a:xfrm>
              <a:off x="8076542" y="4870907"/>
              <a:ext cx="321462" cy="9190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C15C5721-B439-42F4-88E7-40D69C97C9A9}"/>
                </a:ext>
              </a:extLst>
            </p:cNvPr>
            <p:cNvSpPr/>
            <p:nvPr/>
          </p:nvSpPr>
          <p:spPr>
            <a:xfrm>
              <a:off x="8076542" y="4962813"/>
              <a:ext cx="321462" cy="9190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66DD10E-C384-49DD-8418-44CFF9B54F5D}"/>
                </a:ext>
              </a:extLst>
            </p:cNvPr>
            <p:cNvSpPr/>
            <p:nvPr/>
          </p:nvSpPr>
          <p:spPr>
            <a:xfrm>
              <a:off x="8076542" y="5054718"/>
              <a:ext cx="321462" cy="9190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正方形/長方形 75">
              <a:extLst>
                <a:ext uri="{FF2B5EF4-FFF2-40B4-BE49-F238E27FC236}">
                  <a16:creationId xmlns:a16="http://schemas.microsoft.com/office/drawing/2014/main" id="{22FB4CA8-42A0-42F1-81D8-70930897A51A}"/>
                </a:ext>
              </a:extLst>
            </p:cNvPr>
            <p:cNvSpPr/>
            <p:nvPr/>
          </p:nvSpPr>
          <p:spPr>
            <a:xfrm>
              <a:off x="8076542" y="5146622"/>
              <a:ext cx="321462" cy="9190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7" name="正方形/長方形 76">
              <a:extLst>
                <a:ext uri="{FF2B5EF4-FFF2-40B4-BE49-F238E27FC236}">
                  <a16:creationId xmlns:a16="http://schemas.microsoft.com/office/drawing/2014/main" id="{0AD130DB-5239-4B7C-8A41-9AA2359421BB}"/>
                </a:ext>
              </a:extLst>
            </p:cNvPr>
            <p:cNvSpPr/>
            <p:nvPr/>
          </p:nvSpPr>
          <p:spPr>
            <a:xfrm>
              <a:off x="8076542" y="5241544"/>
              <a:ext cx="321462" cy="9190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8" name="正方形/長方形 77">
              <a:extLst>
                <a:ext uri="{FF2B5EF4-FFF2-40B4-BE49-F238E27FC236}">
                  <a16:creationId xmlns:a16="http://schemas.microsoft.com/office/drawing/2014/main" id="{C5692179-EB81-4B98-B95E-52C66FE36BE9}"/>
                </a:ext>
              </a:extLst>
            </p:cNvPr>
            <p:cNvSpPr/>
            <p:nvPr/>
          </p:nvSpPr>
          <p:spPr>
            <a:xfrm>
              <a:off x="8076542" y="5335645"/>
              <a:ext cx="321462" cy="9190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9" name="正方形/長方形 78">
              <a:extLst>
                <a:ext uri="{FF2B5EF4-FFF2-40B4-BE49-F238E27FC236}">
                  <a16:creationId xmlns:a16="http://schemas.microsoft.com/office/drawing/2014/main" id="{ADBC595F-A109-40C2-AF36-F06BF5DAF7D4}"/>
                </a:ext>
              </a:extLst>
            </p:cNvPr>
            <p:cNvSpPr/>
            <p:nvPr/>
          </p:nvSpPr>
          <p:spPr>
            <a:xfrm>
              <a:off x="8076542" y="5427549"/>
              <a:ext cx="321462" cy="9190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正方形/長方形 79">
              <a:extLst>
                <a:ext uri="{FF2B5EF4-FFF2-40B4-BE49-F238E27FC236}">
                  <a16:creationId xmlns:a16="http://schemas.microsoft.com/office/drawing/2014/main" id="{3DEA32B5-F294-4A2B-A436-AC617F29C873}"/>
                </a:ext>
              </a:extLst>
            </p:cNvPr>
            <p:cNvSpPr/>
            <p:nvPr/>
          </p:nvSpPr>
          <p:spPr>
            <a:xfrm>
              <a:off x="8076542" y="5519455"/>
              <a:ext cx="321462" cy="9190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1" name="正方形/長方形 80">
              <a:extLst>
                <a:ext uri="{FF2B5EF4-FFF2-40B4-BE49-F238E27FC236}">
                  <a16:creationId xmlns:a16="http://schemas.microsoft.com/office/drawing/2014/main" id="{E2F3C886-42A8-48AA-9223-AE76B4029FAB}"/>
                </a:ext>
              </a:extLst>
            </p:cNvPr>
            <p:cNvSpPr/>
            <p:nvPr/>
          </p:nvSpPr>
          <p:spPr>
            <a:xfrm>
              <a:off x="8076542" y="5611360"/>
              <a:ext cx="321462" cy="9190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4" name="正方形/長方形 113">
              <a:extLst>
                <a:ext uri="{FF2B5EF4-FFF2-40B4-BE49-F238E27FC236}">
                  <a16:creationId xmlns:a16="http://schemas.microsoft.com/office/drawing/2014/main" id="{2F77855F-C529-4B39-BEC1-07F151E74AFD}"/>
                </a:ext>
              </a:extLst>
            </p:cNvPr>
            <p:cNvSpPr/>
            <p:nvPr/>
          </p:nvSpPr>
          <p:spPr>
            <a:xfrm>
              <a:off x="8076542" y="5703263"/>
              <a:ext cx="321462" cy="9190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7" name="正方形/長方形 116">
              <a:extLst>
                <a:ext uri="{FF2B5EF4-FFF2-40B4-BE49-F238E27FC236}">
                  <a16:creationId xmlns:a16="http://schemas.microsoft.com/office/drawing/2014/main" id="{4D139538-6ADD-41D4-9606-45D56D63AA8F}"/>
                </a:ext>
              </a:extLst>
            </p:cNvPr>
            <p:cNvSpPr/>
            <p:nvPr/>
          </p:nvSpPr>
          <p:spPr>
            <a:xfrm>
              <a:off x="8076542" y="5793186"/>
              <a:ext cx="321462" cy="9190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8" name="正方形/長方形 117">
              <a:extLst>
                <a:ext uri="{FF2B5EF4-FFF2-40B4-BE49-F238E27FC236}">
                  <a16:creationId xmlns:a16="http://schemas.microsoft.com/office/drawing/2014/main" id="{C107A07D-5597-4687-8C1A-0FBCB7834B78}"/>
                </a:ext>
              </a:extLst>
            </p:cNvPr>
            <p:cNvSpPr/>
            <p:nvPr/>
          </p:nvSpPr>
          <p:spPr>
            <a:xfrm>
              <a:off x="8076542" y="5887286"/>
              <a:ext cx="321462" cy="9190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9" name="正方形/長方形 118">
              <a:extLst>
                <a:ext uri="{FF2B5EF4-FFF2-40B4-BE49-F238E27FC236}">
                  <a16:creationId xmlns:a16="http://schemas.microsoft.com/office/drawing/2014/main" id="{7E4148B1-1D1A-4A57-A7E1-862B317AF1F1}"/>
                </a:ext>
              </a:extLst>
            </p:cNvPr>
            <p:cNvSpPr/>
            <p:nvPr/>
          </p:nvSpPr>
          <p:spPr>
            <a:xfrm>
              <a:off x="8076542" y="5979192"/>
              <a:ext cx="321462" cy="9190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25" name="グループ化 124">
              <a:extLst>
                <a:ext uri="{FF2B5EF4-FFF2-40B4-BE49-F238E27FC236}">
                  <a16:creationId xmlns:a16="http://schemas.microsoft.com/office/drawing/2014/main" id="{DE95C028-47F3-4CE1-B073-C7FB18CF3F19}"/>
                </a:ext>
              </a:extLst>
            </p:cNvPr>
            <p:cNvGrpSpPr/>
            <p:nvPr/>
          </p:nvGrpSpPr>
          <p:grpSpPr>
            <a:xfrm>
              <a:off x="836605" y="4697268"/>
              <a:ext cx="230850" cy="979342"/>
              <a:chOff x="1365800" y="4646917"/>
              <a:chExt cx="286544" cy="1215614"/>
            </a:xfrm>
          </p:grpSpPr>
          <p:sp>
            <p:nvSpPr>
              <p:cNvPr id="126" name="正方形/長方形 125">
                <a:extLst>
                  <a:ext uri="{FF2B5EF4-FFF2-40B4-BE49-F238E27FC236}">
                    <a16:creationId xmlns:a16="http://schemas.microsoft.com/office/drawing/2014/main" id="{79D91FB8-DA8A-4340-B210-A85841DB3686}"/>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涙形 126">
                <a:extLst>
                  <a:ext uri="{FF2B5EF4-FFF2-40B4-BE49-F238E27FC236}">
                    <a16:creationId xmlns:a16="http://schemas.microsoft.com/office/drawing/2014/main" id="{D97B86B7-89F9-4C27-866B-032BACC36B31}"/>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8" name="正方形/長方形 127">
                <a:extLst>
                  <a:ext uri="{FF2B5EF4-FFF2-40B4-BE49-F238E27FC236}">
                    <a16:creationId xmlns:a16="http://schemas.microsoft.com/office/drawing/2014/main" id="{D32B3304-9FDE-416D-81A5-B3E9896CFEE1}"/>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 name="涙形 128">
                <a:extLst>
                  <a:ext uri="{FF2B5EF4-FFF2-40B4-BE49-F238E27FC236}">
                    <a16:creationId xmlns:a16="http://schemas.microsoft.com/office/drawing/2014/main" id="{23127504-D228-4044-967E-262D82B6F29E}"/>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45" name="楕円 144">
              <a:extLst>
                <a:ext uri="{FF2B5EF4-FFF2-40B4-BE49-F238E27FC236}">
                  <a16:creationId xmlns:a16="http://schemas.microsoft.com/office/drawing/2014/main" id="{AFC875DD-ABA8-4989-8959-712B716C1100}"/>
                </a:ext>
              </a:extLst>
            </p:cNvPr>
            <p:cNvSpPr/>
            <p:nvPr/>
          </p:nvSpPr>
          <p:spPr>
            <a:xfrm>
              <a:off x="7753386" y="4135348"/>
              <a:ext cx="175354" cy="27592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6" name="楕円 145">
              <a:extLst>
                <a:ext uri="{FF2B5EF4-FFF2-40B4-BE49-F238E27FC236}">
                  <a16:creationId xmlns:a16="http://schemas.microsoft.com/office/drawing/2014/main" id="{203357F4-9328-4A6D-B8EB-92174A54254B}"/>
                </a:ext>
              </a:extLst>
            </p:cNvPr>
            <p:cNvSpPr/>
            <p:nvPr/>
          </p:nvSpPr>
          <p:spPr>
            <a:xfrm>
              <a:off x="7753386" y="4420374"/>
              <a:ext cx="175354" cy="275927"/>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7" name="楕円 146">
              <a:extLst>
                <a:ext uri="{FF2B5EF4-FFF2-40B4-BE49-F238E27FC236}">
                  <a16:creationId xmlns:a16="http://schemas.microsoft.com/office/drawing/2014/main" id="{A63CAB71-F07C-4F59-B5F8-D4D31348168B}"/>
                </a:ext>
              </a:extLst>
            </p:cNvPr>
            <p:cNvSpPr/>
            <p:nvPr/>
          </p:nvSpPr>
          <p:spPr>
            <a:xfrm>
              <a:off x="7753386" y="4694260"/>
              <a:ext cx="175354" cy="275927"/>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8" name="楕円 147">
              <a:extLst>
                <a:ext uri="{FF2B5EF4-FFF2-40B4-BE49-F238E27FC236}">
                  <a16:creationId xmlns:a16="http://schemas.microsoft.com/office/drawing/2014/main" id="{4D33246A-894D-4037-8E7C-4782D5569830}"/>
                </a:ext>
              </a:extLst>
            </p:cNvPr>
            <p:cNvSpPr/>
            <p:nvPr/>
          </p:nvSpPr>
          <p:spPr>
            <a:xfrm>
              <a:off x="7753386" y="4975633"/>
              <a:ext cx="175354" cy="27592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9" name="楕円 148">
              <a:extLst>
                <a:ext uri="{FF2B5EF4-FFF2-40B4-BE49-F238E27FC236}">
                  <a16:creationId xmlns:a16="http://schemas.microsoft.com/office/drawing/2014/main" id="{DEB2DB8F-7873-4A7E-BF71-C19FDA5EC04D}"/>
                </a:ext>
              </a:extLst>
            </p:cNvPr>
            <p:cNvSpPr/>
            <p:nvPr/>
          </p:nvSpPr>
          <p:spPr>
            <a:xfrm>
              <a:off x="7753386" y="5255122"/>
              <a:ext cx="175354" cy="27592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0" name="楕円 149">
              <a:extLst>
                <a:ext uri="{FF2B5EF4-FFF2-40B4-BE49-F238E27FC236}">
                  <a16:creationId xmlns:a16="http://schemas.microsoft.com/office/drawing/2014/main" id="{4D63DDDF-6EE0-4127-B7A0-351F6C34269B}"/>
                </a:ext>
              </a:extLst>
            </p:cNvPr>
            <p:cNvSpPr/>
            <p:nvPr/>
          </p:nvSpPr>
          <p:spPr>
            <a:xfrm>
              <a:off x="7753386" y="5527277"/>
              <a:ext cx="175354" cy="275927"/>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1" name="楕円 150">
              <a:extLst>
                <a:ext uri="{FF2B5EF4-FFF2-40B4-BE49-F238E27FC236}">
                  <a16:creationId xmlns:a16="http://schemas.microsoft.com/office/drawing/2014/main" id="{53B2202C-182E-4105-96C8-3A61862BE66F}"/>
                </a:ext>
              </a:extLst>
            </p:cNvPr>
            <p:cNvSpPr/>
            <p:nvPr/>
          </p:nvSpPr>
          <p:spPr>
            <a:xfrm>
              <a:off x="7753386" y="5795274"/>
              <a:ext cx="175354" cy="27592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楕円 15">
              <a:extLst>
                <a:ext uri="{FF2B5EF4-FFF2-40B4-BE49-F238E27FC236}">
                  <a16:creationId xmlns:a16="http://schemas.microsoft.com/office/drawing/2014/main" id="{A1082730-E6AF-4201-A3CE-764CA4C25A45}"/>
                </a:ext>
              </a:extLst>
            </p:cNvPr>
            <p:cNvSpPr/>
            <p:nvPr/>
          </p:nvSpPr>
          <p:spPr>
            <a:xfrm>
              <a:off x="4897799" y="3032937"/>
              <a:ext cx="451287" cy="3743333"/>
            </a:xfrm>
            <a:prstGeom prst="ellips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686E357D-562B-40D2-9890-2AB7A3A699EA}"/>
                </a:ext>
              </a:extLst>
            </p:cNvPr>
            <p:cNvSpPr/>
            <p:nvPr/>
          </p:nvSpPr>
          <p:spPr>
            <a:xfrm>
              <a:off x="957601" y="5631240"/>
              <a:ext cx="104596" cy="10459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6" name="楕円 155">
              <a:extLst>
                <a:ext uri="{FF2B5EF4-FFF2-40B4-BE49-F238E27FC236}">
                  <a16:creationId xmlns:a16="http://schemas.microsoft.com/office/drawing/2014/main" id="{77517E80-DE05-402B-BDA3-6A1F6DB2114D}"/>
                </a:ext>
              </a:extLst>
            </p:cNvPr>
            <p:cNvSpPr/>
            <p:nvPr/>
          </p:nvSpPr>
          <p:spPr>
            <a:xfrm>
              <a:off x="957601" y="4960009"/>
              <a:ext cx="104596" cy="10459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7" name="楕円 156">
              <a:extLst>
                <a:ext uri="{FF2B5EF4-FFF2-40B4-BE49-F238E27FC236}">
                  <a16:creationId xmlns:a16="http://schemas.microsoft.com/office/drawing/2014/main" id="{E34BB03C-0AFE-41FB-B2AB-4F7E3B2317BF}"/>
                </a:ext>
              </a:extLst>
            </p:cNvPr>
            <p:cNvSpPr/>
            <p:nvPr/>
          </p:nvSpPr>
          <p:spPr>
            <a:xfrm>
              <a:off x="957601" y="5072394"/>
              <a:ext cx="104596" cy="10459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8" name="楕円 157">
              <a:extLst>
                <a:ext uri="{FF2B5EF4-FFF2-40B4-BE49-F238E27FC236}">
                  <a16:creationId xmlns:a16="http://schemas.microsoft.com/office/drawing/2014/main" id="{453D13A3-0C25-41EF-94BD-231F10FE390A}"/>
                </a:ext>
              </a:extLst>
            </p:cNvPr>
            <p:cNvSpPr/>
            <p:nvPr/>
          </p:nvSpPr>
          <p:spPr>
            <a:xfrm>
              <a:off x="957601" y="5178916"/>
              <a:ext cx="104596" cy="1045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9" name="楕円 158">
              <a:extLst>
                <a:ext uri="{FF2B5EF4-FFF2-40B4-BE49-F238E27FC236}">
                  <a16:creationId xmlns:a16="http://schemas.microsoft.com/office/drawing/2014/main" id="{834410BF-6AF5-4239-9540-85E6A86C0E36}"/>
                </a:ext>
              </a:extLst>
            </p:cNvPr>
            <p:cNvSpPr/>
            <p:nvPr/>
          </p:nvSpPr>
          <p:spPr>
            <a:xfrm>
              <a:off x="957601" y="5284184"/>
              <a:ext cx="104596" cy="10459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0" name="楕円 159">
              <a:extLst>
                <a:ext uri="{FF2B5EF4-FFF2-40B4-BE49-F238E27FC236}">
                  <a16:creationId xmlns:a16="http://schemas.microsoft.com/office/drawing/2014/main" id="{9DCEE481-723F-40EC-833C-0AFD9A3A5AB1}"/>
                </a:ext>
              </a:extLst>
            </p:cNvPr>
            <p:cNvSpPr/>
            <p:nvPr/>
          </p:nvSpPr>
          <p:spPr>
            <a:xfrm>
              <a:off x="957601" y="5392323"/>
              <a:ext cx="104596" cy="10459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1" name="楕円 160">
              <a:extLst>
                <a:ext uri="{FF2B5EF4-FFF2-40B4-BE49-F238E27FC236}">
                  <a16:creationId xmlns:a16="http://schemas.microsoft.com/office/drawing/2014/main" id="{0BCC6A98-C910-4125-BB22-3666FB47C7A1}"/>
                </a:ext>
              </a:extLst>
            </p:cNvPr>
            <p:cNvSpPr/>
            <p:nvPr/>
          </p:nvSpPr>
          <p:spPr>
            <a:xfrm>
              <a:off x="957601" y="5512836"/>
              <a:ext cx="104596" cy="104596"/>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3" name="直線コネクタ 162">
              <a:extLst>
                <a:ext uri="{FF2B5EF4-FFF2-40B4-BE49-F238E27FC236}">
                  <a16:creationId xmlns:a16="http://schemas.microsoft.com/office/drawing/2014/main" id="{D2D712D6-D943-40BE-A83E-6E2A0B205094}"/>
                </a:ext>
              </a:extLst>
            </p:cNvPr>
            <p:cNvCxnSpPr>
              <a:cxnSpLocks/>
            </p:cNvCxnSpPr>
            <p:nvPr/>
          </p:nvCxnSpPr>
          <p:spPr>
            <a:xfrm flipH="1" flipV="1">
              <a:off x="5123442" y="4531457"/>
              <a:ext cx="2953100" cy="30865"/>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4" name="直線コネクタ 163">
              <a:extLst>
                <a:ext uri="{FF2B5EF4-FFF2-40B4-BE49-F238E27FC236}">
                  <a16:creationId xmlns:a16="http://schemas.microsoft.com/office/drawing/2014/main" id="{E7451B93-1766-4E23-BC69-ED49FA57B2BA}"/>
                </a:ext>
              </a:extLst>
            </p:cNvPr>
            <p:cNvCxnSpPr>
              <a:cxnSpLocks/>
            </p:cNvCxnSpPr>
            <p:nvPr/>
          </p:nvCxnSpPr>
          <p:spPr>
            <a:xfrm flipH="1" flipV="1">
              <a:off x="5123442" y="4797461"/>
              <a:ext cx="2953100" cy="30865"/>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65" name="直線コネクタ 164">
              <a:extLst>
                <a:ext uri="{FF2B5EF4-FFF2-40B4-BE49-F238E27FC236}">
                  <a16:creationId xmlns:a16="http://schemas.microsoft.com/office/drawing/2014/main" id="{83583FA9-4CF0-4599-B6BB-888729013D31}"/>
                </a:ext>
              </a:extLst>
            </p:cNvPr>
            <p:cNvCxnSpPr>
              <a:cxnSpLocks/>
            </p:cNvCxnSpPr>
            <p:nvPr/>
          </p:nvCxnSpPr>
          <p:spPr>
            <a:xfrm flipH="1" flipV="1">
              <a:off x="5123442" y="5071098"/>
              <a:ext cx="2953100" cy="30865"/>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7" name="直線コネクタ 166">
              <a:extLst>
                <a:ext uri="{FF2B5EF4-FFF2-40B4-BE49-F238E27FC236}">
                  <a16:creationId xmlns:a16="http://schemas.microsoft.com/office/drawing/2014/main" id="{C07772A3-633D-4361-BE8D-596A9E47923B}"/>
                </a:ext>
              </a:extLst>
            </p:cNvPr>
            <p:cNvCxnSpPr>
              <a:cxnSpLocks/>
            </p:cNvCxnSpPr>
            <p:nvPr/>
          </p:nvCxnSpPr>
          <p:spPr>
            <a:xfrm flipH="1" flipV="1">
              <a:off x="5123442" y="5359403"/>
              <a:ext cx="2953100" cy="3086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8" name="直線コネクタ 167">
              <a:extLst>
                <a:ext uri="{FF2B5EF4-FFF2-40B4-BE49-F238E27FC236}">
                  <a16:creationId xmlns:a16="http://schemas.microsoft.com/office/drawing/2014/main" id="{8A39EEC5-B4D1-4856-B287-6E442FC37050}"/>
                </a:ext>
              </a:extLst>
            </p:cNvPr>
            <p:cNvCxnSpPr>
              <a:cxnSpLocks/>
            </p:cNvCxnSpPr>
            <p:nvPr/>
          </p:nvCxnSpPr>
          <p:spPr>
            <a:xfrm flipH="1" flipV="1">
              <a:off x="5123442" y="5638653"/>
              <a:ext cx="2953100" cy="30865"/>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0B2064F5-71A2-4341-B099-82D1C355BA9F}"/>
                </a:ext>
              </a:extLst>
            </p:cNvPr>
            <p:cNvCxnSpPr>
              <a:cxnSpLocks/>
            </p:cNvCxnSpPr>
            <p:nvPr/>
          </p:nvCxnSpPr>
          <p:spPr>
            <a:xfrm flipH="1" flipV="1">
              <a:off x="5123442" y="5910869"/>
              <a:ext cx="2953100" cy="30865"/>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0" name="直線コネクタ 169">
              <a:extLst>
                <a:ext uri="{FF2B5EF4-FFF2-40B4-BE49-F238E27FC236}">
                  <a16:creationId xmlns:a16="http://schemas.microsoft.com/office/drawing/2014/main" id="{269EAE81-9425-4FAA-9B3D-4F7F121DB1B5}"/>
                </a:ext>
              </a:extLst>
            </p:cNvPr>
            <p:cNvCxnSpPr>
              <a:cxnSpLocks/>
              <a:endCxn id="161" idx="6"/>
            </p:cNvCxnSpPr>
            <p:nvPr/>
          </p:nvCxnSpPr>
          <p:spPr>
            <a:xfrm flipH="1">
              <a:off x="1062197" y="4531457"/>
              <a:ext cx="4061245" cy="1033677"/>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71" name="直線コネクタ 170">
              <a:extLst>
                <a:ext uri="{FF2B5EF4-FFF2-40B4-BE49-F238E27FC236}">
                  <a16:creationId xmlns:a16="http://schemas.microsoft.com/office/drawing/2014/main" id="{C59958DA-DAD4-43FE-B6AB-EF8ACA81BBFC}"/>
                </a:ext>
              </a:extLst>
            </p:cNvPr>
            <p:cNvCxnSpPr>
              <a:cxnSpLocks/>
              <a:endCxn id="160" idx="6"/>
            </p:cNvCxnSpPr>
            <p:nvPr/>
          </p:nvCxnSpPr>
          <p:spPr>
            <a:xfrm flipH="1">
              <a:off x="1062197" y="4805459"/>
              <a:ext cx="4061245" cy="639163"/>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2" name="直線コネクタ 171">
              <a:extLst>
                <a:ext uri="{FF2B5EF4-FFF2-40B4-BE49-F238E27FC236}">
                  <a16:creationId xmlns:a16="http://schemas.microsoft.com/office/drawing/2014/main" id="{7B99A402-7105-4F44-B12B-6803D09EE1AD}"/>
                </a:ext>
              </a:extLst>
            </p:cNvPr>
            <p:cNvCxnSpPr>
              <a:cxnSpLocks/>
              <a:endCxn id="159" idx="6"/>
            </p:cNvCxnSpPr>
            <p:nvPr/>
          </p:nvCxnSpPr>
          <p:spPr>
            <a:xfrm flipH="1">
              <a:off x="1062197" y="5063752"/>
              <a:ext cx="4061245" cy="27273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3" name="直線コネクタ 172">
              <a:extLst>
                <a:ext uri="{FF2B5EF4-FFF2-40B4-BE49-F238E27FC236}">
                  <a16:creationId xmlns:a16="http://schemas.microsoft.com/office/drawing/2014/main" id="{E9F955FD-2415-4290-8731-92446747BE1C}"/>
                </a:ext>
              </a:extLst>
            </p:cNvPr>
            <p:cNvCxnSpPr>
              <a:cxnSpLocks/>
              <a:endCxn id="158" idx="6"/>
            </p:cNvCxnSpPr>
            <p:nvPr/>
          </p:nvCxnSpPr>
          <p:spPr>
            <a:xfrm flipH="1" flipV="1">
              <a:off x="1062197" y="5231213"/>
              <a:ext cx="4061245" cy="122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4DCBF499-1594-437E-BBB4-332305B59EAB}"/>
                </a:ext>
              </a:extLst>
            </p:cNvPr>
            <p:cNvCxnSpPr>
              <a:cxnSpLocks/>
              <a:endCxn id="157" idx="6"/>
            </p:cNvCxnSpPr>
            <p:nvPr/>
          </p:nvCxnSpPr>
          <p:spPr>
            <a:xfrm flipH="1" flipV="1">
              <a:off x="1062197" y="5124692"/>
              <a:ext cx="4061245" cy="510998"/>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7D38C30A-119A-4B6A-AC4E-F867B94EF5F6}"/>
                </a:ext>
              </a:extLst>
            </p:cNvPr>
            <p:cNvCxnSpPr>
              <a:cxnSpLocks/>
              <a:endCxn id="156" idx="6"/>
            </p:cNvCxnSpPr>
            <p:nvPr/>
          </p:nvCxnSpPr>
          <p:spPr>
            <a:xfrm flipH="1" flipV="1">
              <a:off x="1062197" y="5012306"/>
              <a:ext cx="4068657" cy="89856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82" name="直線コネクタ 181">
              <a:extLst>
                <a:ext uri="{FF2B5EF4-FFF2-40B4-BE49-F238E27FC236}">
                  <a16:creationId xmlns:a16="http://schemas.microsoft.com/office/drawing/2014/main" id="{203AC8AC-63BC-4881-87B7-77680455CC1B}"/>
                </a:ext>
              </a:extLst>
            </p:cNvPr>
            <p:cNvCxnSpPr>
              <a:cxnSpLocks/>
            </p:cNvCxnSpPr>
            <p:nvPr/>
          </p:nvCxnSpPr>
          <p:spPr>
            <a:xfrm flipH="1" flipV="1">
              <a:off x="5138263" y="5218573"/>
              <a:ext cx="2938281" cy="806572"/>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83" name="直線コネクタ 182">
              <a:extLst>
                <a:ext uri="{FF2B5EF4-FFF2-40B4-BE49-F238E27FC236}">
                  <a16:creationId xmlns:a16="http://schemas.microsoft.com/office/drawing/2014/main" id="{A5AD3DF3-C6DA-4253-B170-23E6566BE771}"/>
                </a:ext>
              </a:extLst>
            </p:cNvPr>
            <p:cNvCxnSpPr>
              <a:cxnSpLocks/>
            </p:cNvCxnSpPr>
            <p:nvPr/>
          </p:nvCxnSpPr>
          <p:spPr>
            <a:xfrm flipH="1">
              <a:off x="5123442" y="5850432"/>
              <a:ext cx="2953102" cy="803003"/>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84" name="直線コネクタ 183">
              <a:extLst>
                <a:ext uri="{FF2B5EF4-FFF2-40B4-BE49-F238E27FC236}">
                  <a16:creationId xmlns:a16="http://schemas.microsoft.com/office/drawing/2014/main" id="{CB5F6997-EF57-4EAE-A8B6-14586DA7C812}"/>
                </a:ext>
              </a:extLst>
            </p:cNvPr>
            <p:cNvCxnSpPr>
              <a:cxnSpLocks/>
            </p:cNvCxnSpPr>
            <p:nvPr/>
          </p:nvCxnSpPr>
          <p:spPr>
            <a:xfrm flipH="1" flipV="1">
              <a:off x="5138265" y="4983491"/>
              <a:ext cx="2938278" cy="762251"/>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85" name="直線コネクタ 184">
              <a:extLst>
                <a:ext uri="{FF2B5EF4-FFF2-40B4-BE49-F238E27FC236}">
                  <a16:creationId xmlns:a16="http://schemas.microsoft.com/office/drawing/2014/main" id="{656D7BF3-84EB-4A57-9CAB-9E646EFDAB31}"/>
                </a:ext>
              </a:extLst>
            </p:cNvPr>
            <p:cNvCxnSpPr>
              <a:cxnSpLocks/>
            </p:cNvCxnSpPr>
            <p:nvPr/>
          </p:nvCxnSpPr>
          <p:spPr>
            <a:xfrm flipH="1">
              <a:off x="5138262" y="5570677"/>
              <a:ext cx="2938283" cy="843864"/>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86" name="直線コネクタ 185">
              <a:extLst>
                <a:ext uri="{FF2B5EF4-FFF2-40B4-BE49-F238E27FC236}">
                  <a16:creationId xmlns:a16="http://schemas.microsoft.com/office/drawing/2014/main" id="{FF5C6D5C-8312-49BB-8621-544B68B759C6}"/>
                </a:ext>
              </a:extLst>
            </p:cNvPr>
            <p:cNvCxnSpPr>
              <a:cxnSpLocks/>
            </p:cNvCxnSpPr>
            <p:nvPr/>
          </p:nvCxnSpPr>
          <p:spPr>
            <a:xfrm flipH="1" flipV="1">
              <a:off x="5138265" y="4662455"/>
              <a:ext cx="2938278" cy="81201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7" name="直線コネクタ 186">
              <a:extLst>
                <a:ext uri="{FF2B5EF4-FFF2-40B4-BE49-F238E27FC236}">
                  <a16:creationId xmlns:a16="http://schemas.microsoft.com/office/drawing/2014/main" id="{BDF7C213-A110-4268-807E-677BC57B6774}"/>
                </a:ext>
              </a:extLst>
            </p:cNvPr>
            <p:cNvCxnSpPr>
              <a:cxnSpLocks/>
            </p:cNvCxnSpPr>
            <p:nvPr/>
          </p:nvCxnSpPr>
          <p:spPr>
            <a:xfrm flipH="1">
              <a:off x="5138265" y="5306801"/>
              <a:ext cx="2938278" cy="8868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8" name="直線コネクタ 187">
              <a:extLst>
                <a:ext uri="{FF2B5EF4-FFF2-40B4-BE49-F238E27FC236}">
                  <a16:creationId xmlns:a16="http://schemas.microsoft.com/office/drawing/2014/main" id="{69CBEEB2-77C7-40D0-B6AA-C77557823013}"/>
                </a:ext>
              </a:extLst>
            </p:cNvPr>
            <p:cNvCxnSpPr>
              <a:cxnSpLocks/>
            </p:cNvCxnSpPr>
            <p:nvPr/>
          </p:nvCxnSpPr>
          <p:spPr>
            <a:xfrm flipH="1" flipV="1">
              <a:off x="5138265" y="4372599"/>
              <a:ext cx="2938279" cy="80690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9" name="直線コネクタ 188">
              <a:extLst>
                <a:ext uri="{FF2B5EF4-FFF2-40B4-BE49-F238E27FC236}">
                  <a16:creationId xmlns:a16="http://schemas.microsoft.com/office/drawing/2014/main" id="{24D0A229-3581-4A9B-AF99-AB778C570671}"/>
                </a:ext>
              </a:extLst>
            </p:cNvPr>
            <p:cNvCxnSpPr>
              <a:cxnSpLocks/>
            </p:cNvCxnSpPr>
            <p:nvPr/>
          </p:nvCxnSpPr>
          <p:spPr>
            <a:xfrm flipH="1">
              <a:off x="5146167" y="5002932"/>
              <a:ext cx="2930376" cy="959966"/>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90" name="直線コネクタ 189">
              <a:extLst>
                <a:ext uri="{FF2B5EF4-FFF2-40B4-BE49-F238E27FC236}">
                  <a16:creationId xmlns:a16="http://schemas.microsoft.com/office/drawing/2014/main" id="{09E999EC-D4EF-4062-AF31-6085C6103B2E}"/>
                </a:ext>
              </a:extLst>
            </p:cNvPr>
            <p:cNvCxnSpPr>
              <a:cxnSpLocks/>
            </p:cNvCxnSpPr>
            <p:nvPr/>
          </p:nvCxnSpPr>
          <p:spPr>
            <a:xfrm flipH="1" flipV="1">
              <a:off x="5138265" y="3995556"/>
              <a:ext cx="2938278" cy="909048"/>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91" name="直線コネクタ 190">
              <a:extLst>
                <a:ext uri="{FF2B5EF4-FFF2-40B4-BE49-F238E27FC236}">
                  <a16:creationId xmlns:a16="http://schemas.microsoft.com/office/drawing/2014/main" id="{10510D66-A6B8-4F76-B63F-706EBE4FFE08}"/>
                </a:ext>
              </a:extLst>
            </p:cNvPr>
            <p:cNvCxnSpPr>
              <a:cxnSpLocks/>
            </p:cNvCxnSpPr>
            <p:nvPr/>
          </p:nvCxnSpPr>
          <p:spPr>
            <a:xfrm flipH="1">
              <a:off x="5130854" y="4737295"/>
              <a:ext cx="2945688" cy="988269"/>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92" name="直線コネクタ 191">
              <a:extLst>
                <a:ext uri="{FF2B5EF4-FFF2-40B4-BE49-F238E27FC236}">
                  <a16:creationId xmlns:a16="http://schemas.microsoft.com/office/drawing/2014/main" id="{EF33E293-E8CB-4B5B-A2CB-A78A1F2EE0ED}"/>
                </a:ext>
              </a:extLst>
            </p:cNvPr>
            <p:cNvCxnSpPr>
              <a:cxnSpLocks/>
            </p:cNvCxnSpPr>
            <p:nvPr/>
          </p:nvCxnSpPr>
          <p:spPr>
            <a:xfrm flipH="1" flipV="1">
              <a:off x="5130854" y="3598539"/>
              <a:ext cx="2945688" cy="1048446"/>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93" name="直線コネクタ 192">
              <a:extLst>
                <a:ext uri="{FF2B5EF4-FFF2-40B4-BE49-F238E27FC236}">
                  <a16:creationId xmlns:a16="http://schemas.microsoft.com/office/drawing/2014/main" id="{01660623-A258-4039-91F5-C9767679CEDD}"/>
                </a:ext>
              </a:extLst>
            </p:cNvPr>
            <p:cNvCxnSpPr>
              <a:cxnSpLocks/>
            </p:cNvCxnSpPr>
            <p:nvPr/>
          </p:nvCxnSpPr>
          <p:spPr>
            <a:xfrm flipH="1">
              <a:off x="5130854" y="4471245"/>
              <a:ext cx="2945688" cy="106765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12" name="直線コネクタ 211">
              <a:extLst>
                <a:ext uri="{FF2B5EF4-FFF2-40B4-BE49-F238E27FC236}">
                  <a16:creationId xmlns:a16="http://schemas.microsoft.com/office/drawing/2014/main" id="{75E0290B-DE88-4E31-8A11-479932C03C34}"/>
                </a:ext>
              </a:extLst>
            </p:cNvPr>
            <p:cNvCxnSpPr>
              <a:cxnSpLocks/>
              <a:stCxn id="161" idx="6"/>
            </p:cNvCxnSpPr>
            <p:nvPr/>
          </p:nvCxnSpPr>
          <p:spPr>
            <a:xfrm flipV="1">
              <a:off x="1062197" y="3587062"/>
              <a:ext cx="4068657" cy="1978069"/>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13" name="直線コネクタ 212">
              <a:extLst>
                <a:ext uri="{FF2B5EF4-FFF2-40B4-BE49-F238E27FC236}">
                  <a16:creationId xmlns:a16="http://schemas.microsoft.com/office/drawing/2014/main" id="{601AD984-F4C2-4BCA-ACA9-7DE33ADB6EE7}"/>
                </a:ext>
              </a:extLst>
            </p:cNvPr>
            <p:cNvCxnSpPr>
              <a:cxnSpLocks/>
              <a:stCxn id="160" idx="6"/>
            </p:cNvCxnSpPr>
            <p:nvPr/>
          </p:nvCxnSpPr>
          <p:spPr>
            <a:xfrm flipV="1">
              <a:off x="1062197" y="3990611"/>
              <a:ext cx="4068657" cy="1454009"/>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14" name="直線コネクタ 213">
              <a:extLst>
                <a:ext uri="{FF2B5EF4-FFF2-40B4-BE49-F238E27FC236}">
                  <a16:creationId xmlns:a16="http://schemas.microsoft.com/office/drawing/2014/main" id="{BA2B0C14-3213-45D7-AC2D-765FF762AC1A}"/>
                </a:ext>
              </a:extLst>
            </p:cNvPr>
            <p:cNvCxnSpPr>
              <a:cxnSpLocks/>
              <a:stCxn id="159" idx="6"/>
            </p:cNvCxnSpPr>
            <p:nvPr/>
          </p:nvCxnSpPr>
          <p:spPr>
            <a:xfrm flipV="1">
              <a:off x="1062197" y="4372600"/>
              <a:ext cx="4068657" cy="96388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15" name="直線コネクタ 214">
              <a:extLst>
                <a:ext uri="{FF2B5EF4-FFF2-40B4-BE49-F238E27FC236}">
                  <a16:creationId xmlns:a16="http://schemas.microsoft.com/office/drawing/2014/main" id="{83A28315-D025-4C1A-AF5C-6B5DBD546F43}"/>
                </a:ext>
              </a:extLst>
            </p:cNvPr>
            <p:cNvCxnSpPr>
              <a:cxnSpLocks/>
              <a:stCxn id="158" idx="6"/>
            </p:cNvCxnSpPr>
            <p:nvPr/>
          </p:nvCxnSpPr>
          <p:spPr>
            <a:xfrm flipV="1">
              <a:off x="1062197" y="4662075"/>
              <a:ext cx="4068657" cy="56914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6" name="直線コネクタ 215">
              <a:extLst>
                <a:ext uri="{FF2B5EF4-FFF2-40B4-BE49-F238E27FC236}">
                  <a16:creationId xmlns:a16="http://schemas.microsoft.com/office/drawing/2014/main" id="{442AE69D-6459-4446-B7E1-9AD626A537C2}"/>
                </a:ext>
              </a:extLst>
            </p:cNvPr>
            <p:cNvCxnSpPr>
              <a:cxnSpLocks/>
              <a:stCxn id="157" idx="6"/>
            </p:cNvCxnSpPr>
            <p:nvPr/>
          </p:nvCxnSpPr>
          <p:spPr>
            <a:xfrm flipV="1">
              <a:off x="1062197" y="4980661"/>
              <a:ext cx="4068657" cy="144034"/>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17" name="直線コネクタ 216">
              <a:extLst>
                <a:ext uri="{FF2B5EF4-FFF2-40B4-BE49-F238E27FC236}">
                  <a16:creationId xmlns:a16="http://schemas.microsoft.com/office/drawing/2014/main" id="{F4D7AC25-5D1C-451D-B909-046651170FAB}"/>
                </a:ext>
              </a:extLst>
            </p:cNvPr>
            <p:cNvCxnSpPr>
              <a:cxnSpLocks/>
              <a:stCxn id="156" idx="6"/>
            </p:cNvCxnSpPr>
            <p:nvPr/>
          </p:nvCxnSpPr>
          <p:spPr>
            <a:xfrm>
              <a:off x="1062197" y="5012308"/>
              <a:ext cx="4068657" cy="198044"/>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19" name="直線コネクタ 218">
              <a:extLst>
                <a:ext uri="{FF2B5EF4-FFF2-40B4-BE49-F238E27FC236}">
                  <a16:creationId xmlns:a16="http://schemas.microsoft.com/office/drawing/2014/main" id="{4EE091B4-1006-4CB5-AB07-452DDB3C101F}"/>
                </a:ext>
              </a:extLst>
            </p:cNvPr>
            <p:cNvCxnSpPr>
              <a:cxnSpLocks/>
              <a:stCxn id="161" idx="6"/>
            </p:cNvCxnSpPr>
            <p:nvPr/>
          </p:nvCxnSpPr>
          <p:spPr>
            <a:xfrm flipV="1">
              <a:off x="1062197" y="5538898"/>
              <a:ext cx="4068657" cy="26237"/>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20" name="直線コネクタ 219">
              <a:extLst>
                <a:ext uri="{FF2B5EF4-FFF2-40B4-BE49-F238E27FC236}">
                  <a16:creationId xmlns:a16="http://schemas.microsoft.com/office/drawing/2014/main" id="{4B1C6ADC-A0C5-46BF-8522-09C4BEEA9A66}"/>
                </a:ext>
              </a:extLst>
            </p:cNvPr>
            <p:cNvCxnSpPr>
              <a:cxnSpLocks/>
              <a:stCxn id="160" idx="6"/>
            </p:cNvCxnSpPr>
            <p:nvPr/>
          </p:nvCxnSpPr>
          <p:spPr>
            <a:xfrm>
              <a:off x="1062197" y="5444624"/>
              <a:ext cx="4068657" cy="286928"/>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21" name="直線コネクタ 220">
              <a:extLst>
                <a:ext uri="{FF2B5EF4-FFF2-40B4-BE49-F238E27FC236}">
                  <a16:creationId xmlns:a16="http://schemas.microsoft.com/office/drawing/2014/main" id="{A5DBDE89-B870-43F7-9C95-94890A0C76F9}"/>
                </a:ext>
              </a:extLst>
            </p:cNvPr>
            <p:cNvCxnSpPr>
              <a:cxnSpLocks/>
              <a:stCxn id="159" idx="6"/>
            </p:cNvCxnSpPr>
            <p:nvPr/>
          </p:nvCxnSpPr>
          <p:spPr>
            <a:xfrm>
              <a:off x="1062197" y="5336483"/>
              <a:ext cx="4068657" cy="63103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4" name="直線コネクタ 223">
              <a:extLst>
                <a:ext uri="{FF2B5EF4-FFF2-40B4-BE49-F238E27FC236}">
                  <a16:creationId xmlns:a16="http://schemas.microsoft.com/office/drawing/2014/main" id="{328C5AD9-7ABD-40FD-B1FA-017EC2A2CBE9}"/>
                </a:ext>
              </a:extLst>
            </p:cNvPr>
            <p:cNvCxnSpPr>
              <a:cxnSpLocks/>
              <a:stCxn id="158" idx="6"/>
            </p:cNvCxnSpPr>
            <p:nvPr/>
          </p:nvCxnSpPr>
          <p:spPr>
            <a:xfrm>
              <a:off x="1062197" y="5231214"/>
              <a:ext cx="4068657" cy="94490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5" name="直線コネクタ 224">
              <a:extLst>
                <a:ext uri="{FF2B5EF4-FFF2-40B4-BE49-F238E27FC236}">
                  <a16:creationId xmlns:a16="http://schemas.microsoft.com/office/drawing/2014/main" id="{ADD510D8-8107-4B5F-BAEF-159047CCC489}"/>
                </a:ext>
              </a:extLst>
            </p:cNvPr>
            <p:cNvCxnSpPr>
              <a:cxnSpLocks/>
              <a:stCxn id="157" idx="6"/>
            </p:cNvCxnSpPr>
            <p:nvPr/>
          </p:nvCxnSpPr>
          <p:spPr>
            <a:xfrm>
              <a:off x="1062197" y="5124694"/>
              <a:ext cx="4068657" cy="1286049"/>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26" name="直線コネクタ 225">
              <a:extLst>
                <a:ext uri="{FF2B5EF4-FFF2-40B4-BE49-F238E27FC236}">
                  <a16:creationId xmlns:a16="http://schemas.microsoft.com/office/drawing/2014/main" id="{1B2FF3F0-92A2-45E7-811A-6313993CDC98}"/>
                </a:ext>
              </a:extLst>
            </p:cNvPr>
            <p:cNvCxnSpPr>
              <a:cxnSpLocks/>
              <a:stCxn id="156" idx="6"/>
            </p:cNvCxnSpPr>
            <p:nvPr/>
          </p:nvCxnSpPr>
          <p:spPr>
            <a:xfrm>
              <a:off x="1062198" y="5012307"/>
              <a:ext cx="4068657" cy="1641129"/>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FF775EF1-08E0-4F84-84AE-506C5BD10870}"/>
                </a:ext>
              </a:extLst>
            </p:cNvPr>
            <p:cNvCxnSpPr>
              <a:cxnSpLocks/>
              <a:endCxn id="126" idx="2"/>
            </p:cNvCxnSpPr>
            <p:nvPr/>
          </p:nvCxnSpPr>
          <p:spPr>
            <a:xfrm flipH="1">
              <a:off x="947880" y="5359347"/>
              <a:ext cx="4182973" cy="31726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9A6D1CE3-A98C-4351-83EE-D6B8AF522C89}"/>
                </a:ext>
              </a:extLst>
            </p:cNvPr>
            <p:cNvCxnSpPr>
              <a:cxnSpLocks/>
              <a:stCxn id="57" idx="1"/>
            </p:cNvCxnSpPr>
            <p:nvPr/>
          </p:nvCxnSpPr>
          <p:spPr>
            <a:xfrm flipH="1">
              <a:off x="5130853" y="4179213"/>
              <a:ext cx="2945688" cy="118013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2" name="直線コネクタ 151">
              <a:extLst>
                <a:ext uri="{FF2B5EF4-FFF2-40B4-BE49-F238E27FC236}">
                  <a16:creationId xmlns:a16="http://schemas.microsoft.com/office/drawing/2014/main" id="{A8CB7064-1E10-4113-8496-5BB4EDE310DE}"/>
                </a:ext>
              </a:extLst>
            </p:cNvPr>
            <p:cNvCxnSpPr>
              <a:cxnSpLocks/>
              <a:stCxn id="60" idx="1"/>
            </p:cNvCxnSpPr>
            <p:nvPr/>
          </p:nvCxnSpPr>
          <p:spPr>
            <a:xfrm flipH="1" flipV="1">
              <a:off x="5130854" y="3212425"/>
              <a:ext cx="2945688" cy="115279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7A2BE013-C496-4A01-B5F4-13E8C34D5408}"/>
                </a:ext>
              </a:extLst>
            </p:cNvPr>
            <p:cNvCxnSpPr>
              <a:cxnSpLocks/>
            </p:cNvCxnSpPr>
            <p:nvPr/>
          </p:nvCxnSpPr>
          <p:spPr>
            <a:xfrm flipV="1">
              <a:off x="1016545" y="3212424"/>
              <a:ext cx="4114309" cy="246418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4" name="直線コネクタ 153">
              <a:extLst>
                <a:ext uri="{FF2B5EF4-FFF2-40B4-BE49-F238E27FC236}">
                  <a16:creationId xmlns:a16="http://schemas.microsoft.com/office/drawing/2014/main" id="{5293D579-6867-4F85-90FF-25B43B0D7156}"/>
                </a:ext>
              </a:extLst>
            </p:cNvPr>
            <p:cNvCxnSpPr>
              <a:cxnSpLocks/>
            </p:cNvCxnSpPr>
            <p:nvPr/>
          </p:nvCxnSpPr>
          <p:spPr>
            <a:xfrm flipV="1">
              <a:off x="1029956" y="4242448"/>
              <a:ext cx="4093486" cy="143416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5" name="直線コネクタ 154">
              <a:extLst>
                <a:ext uri="{FF2B5EF4-FFF2-40B4-BE49-F238E27FC236}">
                  <a16:creationId xmlns:a16="http://schemas.microsoft.com/office/drawing/2014/main" id="{040EE5DA-C902-4030-9B76-C557D87CA568}"/>
                </a:ext>
              </a:extLst>
            </p:cNvPr>
            <p:cNvCxnSpPr>
              <a:cxnSpLocks/>
              <a:stCxn id="59" idx="1"/>
            </p:cNvCxnSpPr>
            <p:nvPr/>
          </p:nvCxnSpPr>
          <p:spPr>
            <a:xfrm flipH="1" flipV="1">
              <a:off x="5123442" y="4242448"/>
              <a:ext cx="2953100" cy="3086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247" name="コンテンツ プレースホルダー 2">
            <a:extLst>
              <a:ext uri="{FF2B5EF4-FFF2-40B4-BE49-F238E27FC236}">
                <a16:creationId xmlns:a16="http://schemas.microsoft.com/office/drawing/2014/main" id="{9507A4F2-A8EF-4FFB-B8DD-3D6C37D6D8EF}"/>
              </a:ext>
            </a:extLst>
          </p:cNvPr>
          <p:cNvSpPr txBox="1">
            <a:spLocks/>
          </p:cNvSpPr>
          <p:nvPr/>
        </p:nvSpPr>
        <p:spPr>
          <a:xfrm>
            <a:off x="381000" y="1250407"/>
            <a:ext cx="8369299" cy="2473839"/>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Principle of getting raw image</a:t>
            </a:r>
          </a:p>
          <a:p>
            <a:pPr>
              <a:lnSpc>
                <a:spcPct val="100000"/>
              </a:lnSpc>
            </a:pPr>
            <a:r>
              <a:rPr lang="en-US" altLang="ja-JP" sz="2000" dirty="0">
                <a:solidFill>
                  <a:schemeClr val="tx2"/>
                </a:solidFill>
              </a:rPr>
              <a:t>Light ray from each point of an object is recorded on ray sensor </a:t>
            </a:r>
          </a:p>
          <a:p>
            <a:pPr marL="0" indent="0">
              <a:lnSpc>
                <a:spcPct val="100000"/>
              </a:lnSpc>
              <a:buNone/>
            </a:pPr>
            <a:r>
              <a:rPr lang="ja-JP" altLang="en-US" sz="2000" dirty="0">
                <a:solidFill>
                  <a:schemeClr val="tx2"/>
                </a:solidFill>
              </a:rPr>
              <a:t>     </a:t>
            </a:r>
            <a:r>
              <a:rPr lang="en-US" altLang="ja-JP" sz="2000" dirty="0">
                <a:solidFill>
                  <a:schemeClr val="tx2"/>
                </a:solidFill>
              </a:rPr>
              <a:t>covered by micro-lens-array </a:t>
            </a:r>
          </a:p>
          <a:p>
            <a:pPr>
              <a:lnSpc>
                <a:spcPct val="100000"/>
              </a:lnSpc>
            </a:pPr>
            <a:r>
              <a:rPr lang="en-US" altLang="ja-JP" sz="2000" dirty="0">
                <a:solidFill>
                  <a:schemeClr val="tx2"/>
                </a:solidFill>
              </a:rPr>
              <a:t>For each micro-lens, average values of ray sensor</a:t>
            </a:r>
            <a:r>
              <a:rPr lang="ja-JP" altLang="en-US" sz="2000" dirty="0">
                <a:solidFill>
                  <a:schemeClr val="tx2"/>
                </a:solidFill>
              </a:rPr>
              <a:t> </a:t>
            </a:r>
            <a:r>
              <a:rPr lang="en-US" altLang="ja-JP" sz="2000" dirty="0">
                <a:solidFill>
                  <a:schemeClr val="tx2"/>
                </a:solidFill>
              </a:rPr>
              <a:t>and</a:t>
            </a:r>
            <a:r>
              <a:rPr lang="ja-JP" altLang="en-US" sz="2000" dirty="0">
                <a:solidFill>
                  <a:schemeClr val="tx2"/>
                </a:solidFill>
              </a:rPr>
              <a:t> </a:t>
            </a:r>
            <a:r>
              <a:rPr lang="en-US" altLang="ja-JP" sz="2000" dirty="0">
                <a:solidFill>
                  <a:schemeClr val="tx2"/>
                </a:solidFill>
              </a:rPr>
              <a:t>generate</a:t>
            </a:r>
            <a:r>
              <a:rPr lang="ja-JP" altLang="en-US" sz="2000" dirty="0">
                <a:solidFill>
                  <a:schemeClr val="tx2"/>
                </a:solidFill>
              </a:rPr>
              <a:t> </a:t>
            </a:r>
            <a:r>
              <a:rPr lang="en-US" altLang="ja-JP" sz="2000" dirty="0">
                <a:solidFill>
                  <a:schemeClr val="tx2"/>
                </a:solidFill>
              </a:rPr>
              <a:t>an</a:t>
            </a:r>
          </a:p>
          <a:p>
            <a:pPr marL="0" indent="0">
              <a:lnSpc>
                <a:spcPct val="100000"/>
              </a:lnSpc>
              <a:buNone/>
            </a:pPr>
            <a:r>
              <a:rPr lang="en-US" altLang="ja-JP" sz="2000" dirty="0">
                <a:solidFill>
                  <a:schemeClr val="tx2"/>
                </a:solidFill>
              </a:rPr>
              <a:t> </a:t>
            </a:r>
            <a:r>
              <a:rPr lang="ja-JP" altLang="en-US" sz="2000" dirty="0">
                <a:solidFill>
                  <a:schemeClr val="tx2"/>
                </a:solidFill>
              </a:rPr>
              <a:t>    </a:t>
            </a:r>
            <a:r>
              <a:rPr lang="en-US" altLang="ja-JP" sz="2000" dirty="0">
                <a:solidFill>
                  <a:schemeClr val="tx2"/>
                </a:solidFill>
              </a:rPr>
              <a:t>image</a:t>
            </a:r>
            <a:r>
              <a:rPr lang="ja-JP" altLang="en-US" sz="2000" dirty="0">
                <a:solidFill>
                  <a:schemeClr val="tx2"/>
                </a:solidFill>
              </a:rPr>
              <a:t> </a:t>
            </a:r>
            <a:r>
              <a:rPr lang="en-US" altLang="ja-JP" sz="2000" dirty="0">
                <a:solidFill>
                  <a:schemeClr val="tx2"/>
                </a:solidFill>
              </a:rPr>
              <a:t>focusing</a:t>
            </a:r>
            <a:r>
              <a:rPr lang="ja-JP" altLang="en-US" sz="2000" dirty="0">
                <a:solidFill>
                  <a:schemeClr val="tx2"/>
                </a:solidFill>
              </a:rPr>
              <a:t> </a:t>
            </a:r>
            <a:r>
              <a:rPr lang="en-US" altLang="ja-JP" sz="2000" dirty="0">
                <a:solidFill>
                  <a:schemeClr val="tx2"/>
                </a:solidFill>
              </a:rPr>
              <a:t>on</a:t>
            </a:r>
            <a:r>
              <a:rPr lang="ja-JP" altLang="en-US" sz="2000" dirty="0">
                <a:solidFill>
                  <a:schemeClr val="tx2"/>
                </a:solidFill>
              </a:rPr>
              <a:t> </a:t>
            </a:r>
            <a:r>
              <a:rPr lang="en-US" altLang="ja-JP" sz="2000" dirty="0">
                <a:solidFill>
                  <a:schemeClr val="tx2"/>
                </a:solidFill>
              </a:rPr>
              <a:t>the object </a:t>
            </a:r>
            <a:r>
              <a:rPr lang="ja-JP" altLang="en-US" sz="2000" dirty="0">
                <a:solidFill>
                  <a:schemeClr val="tx2"/>
                </a:solidFill>
              </a:rPr>
              <a:t>→ </a:t>
            </a:r>
            <a:r>
              <a:rPr lang="en-US" altLang="ja-JP" sz="2000" b="1" dirty="0">
                <a:solidFill>
                  <a:srgbClr val="FF5050"/>
                </a:solidFill>
              </a:rPr>
              <a:t>Raw</a:t>
            </a:r>
            <a:r>
              <a:rPr lang="ja-JP" altLang="en-US" sz="2000" b="1" dirty="0">
                <a:solidFill>
                  <a:srgbClr val="FF5050"/>
                </a:solidFill>
              </a:rPr>
              <a:t> </a:t>
            </a:r>
            <a:r>
              <a:rPr lang="en-US" altLang="ja-JP" sz="2000" b="1" dirty="0">
                <a:solidFill>
                  <a:srgbClr val="FF5050"/>
                </a:solidFill>
              </a:rPr>
              <a:t>image</a:t>
            </a:r>
            <a:r>
              <a:rPr lang="ja-JP" altLang="en-US" sz="2000" dirty="0">
                <a:solidFill>
                  <a:schemeClr val="tx2"/>
                </a:solidFill>
              </a:rPr>
              <a:t>　</a:t>
            </a:r>
            <a:r>
              <a:rPr lang="ja-JP" altLang="en-US" sz="2000" b="1" dirty="0">
                <a:solidFill>
                  <a:schemeClr val="tx2"/>
                </a:solidFill>
              </a:rPr>
              <a:t>　</a:t>
            </a:r>
            <a:endParaRPr lang="en-US" altLang="ja-JP" sz="2000" b="1" dirty="0">
              <a:solidFill>
                <a:schemeClr val="tx2"/>
              </a:solidFill>
            </a:endParaRPr>
          </a:p>
        </p:txBody>
      </p:sp>
      <p:sp>
        <p:nvSpPr>
          <p:cNvPr id="248" name="コンテンツ プレースホルダー 2">
            <a:extLst>
              <a:ext uri="{FF2B5EF4-FFF2-40B4-BE49-F238E27FC236}">
                <a16:creationId xmlns:a16="http://schemas.microsoft.com/office/drawing/2014/main" id="{20425D45-3B22-4D15-ACA6-1525CA7420E0}"/>
              </a:ext>
            </a:extLst>
          </p:cNvPr>
          <p:cNvSpPr txBox="1">
            <a:spLocks/>
          </p:cNvSpPr>
          <p:nvPr/>
        </p:nvSpPr>
        <p:spPr>
          <a:xfrm>
            <a:off x="2664039" y="641526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Main lens</a:t>
            </a:r>
          </a:p>
        </p:txBody>
      </p:sp>
      <p:sp>
        <p:nvSpPr>
          <p:cNvPr id="249" name="コンテンツ プレースホルダー 2">
            <a:extLst>
              <a:ext uri="{FF2B5EF4-FFF2-40B4-BE49-F238E27FC236}">
                <a16:creationId xmlns:a16="http://schemas.microsoft.com/office/drawing/2014/main" id="{8F1FEAAF-E6D4-4B16-808A-9CBC06145832}"/>
              </a:ext>
            </a:extLst>
          </p:cNvPr>
          <p:cNvSpPr txBox="1">
            <a:spLocks/>
          </p:cNvSpPr>
          <p:nvPr/>
        </p:nvSpPr>
        <p:spPr>
          <a:xfrm>
            <a:off x="6318298" y="64089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Micro-lens-array</a:t>
            </a:r>
          </a:p>
        </p:txBody>
      </p:sp>
      <p:cxnSp>
        <p:nvCxnSpPr>
          <p:cNvPr id="93" name="直線矢印コネクタ 92">
            <a:extLst>
              <a:ext uri="{FF2B5EF4-FFF2-40B4-BE49-F238E27FC236}">
                <a16:creationId xmlns:a16="http://schemas.microsoft.com/office/drawing/2014/main" id="{8B2A588A-99F1-42CE-A750-981CFC782E40}"/>
              </a:ext>
            </a:extLst>
          </p:cNvPr>
          <p:cNvCxnSpPr/>
          <p:nvPr/>
        </p:nvCxnSpPr>
        <p:spPr>
          <a:xfrm flipH="1">
            <a:off x="8398006" y="4555152"/>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94" name="直線矢印コネクタ 93">
            <a:extLst>
              <a:ext uri="{FF2B5EF4-FFF2-40B4-BE49-F238E27FC236}">
                <a16:creationId xmlns:a16="http://schemas.microsoft.com/office/drawing/2014/main" id="{BE08D4A3-8DCE-4C1F-B6ED-EEDE63264D7E}"/>
              </a:ext>
            </a:extLst>
          </p:cNvPr>
          <p:cNvCxnSpPr/>
          <p:nvPr/>
        </p:nvCxnSpPr>
        <p:spPr>
          <a:xfrm flipH="1">
            <a:off x="8398006" y="4469847"/>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95" name="直線矢印コネクタ 94">
            <a:extLst>
              <a:ext uri="{FF2B5EF4-FFF2-40B4-BE49-F238E27FC236}">
                <a16:creationId xmlns:a16="http://schemas.microsoft.com/office/drawing/2014/main" id="{E62EAF89-5A66-4A32-A80C-591658A4D5C1}"/>
              </a:ext>
            </a:extLst>
          </p:cNvPr>
          <p:cNvCxnSpPr/>
          <p:nvPr/>
        </p:nvCxnSpPr>
        <p:spPr>
          <a:xfrm flipH="1">
            <a:off x="8398006" y="4390305"/>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327027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ユーザー定義 1">
      <a:majorFont>
        <a:latin typeface="Segoe UI Emoji"/>
        <a:ea typeface="メイリオ"/>
        <a:cs typeface=""/>
      </a:majorFont>
      <a:minorFont>
        <a:latin typeface="Segoe UI Emoji"/>
        <a:ea typeface="メイリオ"/>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4878</TotalTime>
  <Words>2084</Words>
  <Application>Microsoft Office PowerPoint</Application>
  <PresentationFormat>画面に合わせる (4:3)</PresentationFormat>
  <Paragraphs>262</Paragraphs>
  <Slides>16</Slides>
  <Notes>16</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16</vt:i4>
      </vt:variant>
    </vt:vector>
  </HeadingPairs>
  <TitlesOfParts>
    <vt:vector size="23" baseType="lpstr">
      <vt:lpstr>Meiryo UI</vt:lpstr>
      <vt:lpstr>メイリオ</vt:lpstr>
      <vt:lpstr>游ゴシック</vt:lpstr>
      <vt:lpstr>Arial</vt:lpstr>
      <vt:lpstr>Segoe UI Emoji</vt:lpstr>
      <vt:lpstr>Wingdings</vt:lpstr>
      <vt:lpstr>Office テーマ</vt:lpstr>
      <vt:lpstr>3-D measurement  based on computational photography  fusing passive stereo method and Depth from Focus</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コンピューテーショナルフォトグラフィに基づく 3次元計測による物体認識手法 </dc:title>
  <dc:creator>梶原　裕希</dc:creator>
  <cp:lastModifiedBy>梶原　裕希</cp:lastModifiedBy>
  <cp:revision>2153</cp:revision>
  <dcterms:created xsi:type="dcterms:W3CDTF">2018-02-06T09:58:42Z</dcterms:created>
  <dcterms:modified xsi:type="dcterms:W3CDTF">2018-07-27T04:21:40Z</dcterms:modified>
</cp:coreProperties>
</file>

<file path=docProps/thumbnail.jpeg>
</file>